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5" r:id="rId2"/>
    <p:sldId id="310" r:id="rId3"/>
    <p:sldId id="320" r:id="rId4"/>
    <p:sldId id="326" r:id="rId5"/>
    <p:sldId id="325" r:id="rId6"/>
    <p:sldId id="322" r:id="rId7"/>
    <p:sldId id="323" r:id="rId8"/>
    <p:sldId id="327" r:id="rId9"/>
    <p:sldId id="324" r:id="rId10"/>
  </p:sldIdLst>
  <p:sldSz cx="12188825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9/18/2020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9/18/2020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07" t="16400" r="29169" b="10101"/>
          <a:stretch/>
        </p:blipFill>
        <p:spPr>
          <a:xfrm>
            <a:off x="7905888" y="1198063"/>
            <a:ext cx="4686693" cy="482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850" t="16401" r="34219" b="10101"/>
          <a:stretch/>
        </p:blipFill>
        <p:spPr>
          <a:xfrm>
            <a:off x="12554769" y="5445224"/>
            <a:ext cx="1859139" cy="26559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1005557">
              <a:lnSpc>
                <a:spcPct val="150000"/>
              </a:lnSpc>
              <a:defRPr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3D printed material for trunk exoskeleton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Dr </a:t>
            </a:r>
            <a:r>
              <a:rPr lang="it-IT" dirty="0" smtClean="0"/>
              <a:t>Matthew dickinson</a:t>
            </a:r>
          </a:p>
          <a:p>
            <a:r>
              <a:rPr lang="it-IT" dirty="0" smtClean="0"/>
              <a:t>Email: mdickinson1@uclan.ac.uk</a:t>
            </a:r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512" t="15750" r="28670" b="9701"/>
          <a:stretch/>
        </p:blipFill>
        <p:spPr>
          <a:xfrm>
            <a:off x="12725321" y="3068960"/>
            <a:ext cx="2732626" cy="273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GB" dirty="0"/>
              <a:t>Trunk Exoskeleton design</a:t>
            </a:r>
            <a:endParaRPr lang="en-US" dirty="0"/>
          </a:p>
          <a:p>
            <a:r>
              <a:rPr lang="en-US" dirty="0" smtClean="0"/>
              <a:t>Computational Methods</a:t>
            </a:r>
            <a:endParaRPr lang="en-US" dirty="0"/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 &amp; Further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trunk exoskeleton is a relatively new area of research within the world of exoskeleton development.  The technology offers huge potential to aid in the process of </a:t>
            </a:r>
            <a:r>
              <a:rPr lang="en-GB" dirty="0" smtClean="0"/>
              <a:t>medical applications. </a:t>
            </a:r>
            <a:r>
              <a:rPr lang="en-GB" dirty="0"/>
              <a:t>The skeleton is designed to reduce </a:t>
            </a:r>
            <a:r>
              <a:rPr lang="en-GB" dirty="0" smtClean="0"/>
              <a:t>spinal loading </a:t>
            </a:r>
            <a:r>
              <a:rPr lang="en-GB" dirty="0"/>
              <a:t>[1–6].  In most cases this technology can prove to be quite </a:t>
            </a:r>
            <a:r>
              <a:rPr lang="en-GB" dirty="0" smtClean="0"/>
              <a:t>costly.  Since the introduction of additive layer manufacturing, this process has been a large topic of discussion with the research community's as to its ability to act as an alternative to prosthetic applications [13-15].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6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Trunk Exoskeleton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Single action of sitting up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63348" y="1684039"/>
            <a:ext cx="9252519" cy="45567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0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2" y="1476511"/>
            <a:ext cx="7298741" cy="4699736"/>
          </a:xfrm>
          <a:prstGeom prst="rect">
            <a:avLst/>
          </a:prstGeom>
        </p:spPr>
      </p:pic>
      <p:pic>
        <p:nvPicPr>
          <p:cNvPr id="3076" name="Picture 30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96" y="2385976"/>
            <a:ext cx="7790979" cy="2880806"/>
          </a:xfrm>
          <a:prstGeom prst="rect">
            <a:avLst/>
          </a:prstGeom>
        </p:spPr>
      </p:pic>
      <p:pic>
        <p:nvPicPr>
          <p:cNvPr id="3079" name="Picture 30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46" y="2385977"/>
            <a:ext cx="1753668" cy="2998028"/>
          </a:xfrm>
          <a:prstGeom prst="rect">
            <a:avLst/>
          </a:prstGeom>
        </p:spPr>
      </p:pic>
      <p:pic>
        <p:nvPicPr>
          <p:cNvPr id="3080" name="Picture 30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58" y="2306730"/>
            <a:ext cx="4416837" cy="2882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91" y="1882425"/>
            <a:ext cx="4174431" cy="343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48" y="1685618"/>
            <a:ext cx="4483764" cy="4562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746236"/>
                  </p:ext>
                </p:extLst>
              </p:nvPr>
            </p:nvGraphicFramePr>
            <p:xfrm>
              <a:off x="5707090" y="3817724"/>
              <a:ext cx="522446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4459"/>
                    <a:gridCol w="1262745"/>
                    <a:gridCol w="1857263"/>
                  </a:tblGrid>
                  <a:tr h="776935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Material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Corresponding values</a:t>
                          </a:r>
                        </a:p>
                        <a:p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43855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Spinal Segment/Connector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 </a:t>
                          </a:r>
                          <a:r>
                            <a:rPr lang="en-GB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GPa</a:t>
                          </a:r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(E)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43855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Spinal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Cord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NBR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 </a:t>
                          </a:r>
                          <a:r>
                            <a:rPr lang="en-GB" sz="1800" kern="1200" dirty="0" err="1" smtClean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Mpa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sz="1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800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0.5 MPa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800" i="0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sub>
                              </m:sSub>
                              <m:r>
                                <a:rPr lang="en-GB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[11]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26644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Linear actuator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80N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max force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746236"/>
                  </p:ext>
                </p:extLst>
              </p:nvPr>
            </p:nvGraphicFramePr>
            <p:xfrm>
              <a:off x="5707090" y="3817724"/>
              <a:ext cx="5224467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4459"/>
                    <a:gridCol w="1262745"/>
                    <a:gridCol w="1857263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Material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Corresponding values</a:t>
                          </a:r>
                        </a:p>
                        <a:p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Spinal Segment/Connector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PLA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 </a:t>
                          </a:r>
                          <a:r>
                            <a:rPr lang="en-GB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GPa</a:t>
                          </a:r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(E)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Spinal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Cord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NBR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8"/>
                          <a:stretch>
                            <a:fillRect l="-181639" t="-248571" r="-1311" b="-71429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Linear actuator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80N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GB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 force</a:t>
                          </a:r>
                          <a:endParaRPr lang="en-GB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57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9"/>
          <p:cNvSpPr txBox="1">
            <a:spLocks/>
          </p:cNvSpPr>
          <p:nvPr/>
        </p:nvSpPr>
        <p:spPr>
          <a:xfrm>
            <a:off x="1644468" y="2204863"/>
            <a:ext cx="6492056" cy="3776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Pelvis Net force</a:t>
            </a:r>
          </a:p>
          <a:p>
            <a:endParaRPr lang="en-GB" dirty="0" smtClean="0"/>
          </a:p>
          <a:p>
            <a:r>
              <a:rPr lang="en-GB" dirty="0" smtClean="0"/>
              <a:t>Base of spine force</a:t>
            </a:r>
          </a:p>
          <a:p>
            <a:endParaRPr lang="en-GB" dirty="0" smtClean="0"/>
          </a:p>
          <a:p>
            <a:r>
              <a:rPr lang="en-GB" dirty="0" smtClean="0"/>
              <a:t>Hyper-elastic material</a:t>
            </a:r>
          </a:p>
          <a:p>
            <a:pPr marL="0" indent="0">
              <a:buNone/>
            </a:pPr>
            <a:r>
              <a:rPr lang="en-GB" dirty="0" smtClean="0"/>
              <a:t>Where </a:t>
            </a:r>
            <a:r>
              <a:rPr lang="en-GB" dirty="0" err="1" smtClean="0"/>
              <a:t>W</a:t>
            </a:r>
            <a:r>
              <a:rPr lang="en-GB" baseline="-25000" dirty="0" err="1" smtClean="0"/>
              <a:t>h</a:t>
            </a:r>
            <a:r>
              <a:rPr lang="en-GB" dirty="0" smtClean="0"/>
              <a:t> and </a:t>
            </a:r>
            <a:r>
              <a:rPr lang="en-GB" dirty="0" err="1" smtClean="0"/>
              <a:t>W</a:t>
            </a:r>
            <a:r>
              <a:rPr lang="en-GB" baseline="-25000" dirty="0" err="1" smtClean="0"/>
              <a:t>t</a:t>
            </a:r>
            <a:r>
              <a:rPr lang="en-GB" dirty="0" smtClean="0"/>
              <a:t> are the weight of the upper torso relative to the centre of the spine and the weight of both head and arms respectively.  As the system utilisers hyper-elastic material as a spinal cord, this was calculated using Mooney-</a:t>
            </a:r>
            <a:r>
              <a:rPr lang="en-GB" dirty="0" err="1" smtClean="0"/>
              <a:t>Rivlin</a:t>
            </a:r>
            <a:r>
              <a:rPr lang="en-GB" dirty="0" smtClean="0"/>
              <a:t> method, the two parameters C</a:t>
            </a:r>
            <a:r>
              <a:rPr lang="en-GB" baseline="-25000" dirty="0" smtClean="0"/>
              <a:t>10</a:t>
            </a:r>
            <a:r>
              <a:rPr lang="en-GB" dirty="0" smtClean="0"/>
              <a:t> and C</a:t>
            </a:r>
            <a:r>
              <a:rPr lang="en-GB" baseline="-25000" dirty="0" smtClean="0"/>
              <a:t>01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</a:t>
            </a:r>
            <a:r>
              <a:rPr lang="en-US" dirty="0" smtClean="0"/>
              <a:t>Methods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15129" y="3152047"/>
                <a:ext cx="2966600" cy="325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∅+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∅+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29" y="3152047"/>
                <a:ext cx="2966600" cy="3252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388260" y="3994364"/>
                <a:ext cx="6336704" cy="45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𝛹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num>
                            <m:den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260" y="3994364"/>
                <a:ext cx="6336704" cy="459869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06" y="908720"/>
            <a:ext cx="2990597" cy="5655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5129" y="1975835"/>
                <a:ext cx="2712537" cy="821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((</m:t>
                              </m:r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fName>
                                <m:e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29" y="1975835"/>
                <a:ext cx="2712537" cy="8218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20" y="917534"/>
            <a:ext cx="2778048" cy="28268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420" y="3911436"/>
            <a:ext cx="2812682" cy="27116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23174" y="4076035"/>
            <a:ext cx="4024470" cy="1742467"/>
            <a:chOff x="3817194" y="3575029"/>
            <a:chExt cx="4024470" cy="17424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3817194" y="3575029"/>
                  <a:ext cx="32488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weight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upper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torso</m:t>
                        </m:r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194" y="3575029"/>
                  <a:ext cx="324883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944186" y="3932367"/>
                  <a:ext cx="3507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GB" dirty="0" smtClean="0"/>
                    <a:t>= </a:t>
                  </a:r>
                  <a:r>
                    <a: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weight of both head and arms </a:t>
                  </a: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186" y="3932367"/>
                  <a:ext cx="350775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3944186" y="4264124"/>
                  <a:ext cx="3897478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GB" dirty="0" smtClean="0"/>
                    <a:t> = </a:t>
                  </a:r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head </a:t>
                  </a:r>
                  <a:r>
                    <a: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 arms centre of gravity</a:t>
                  </a:r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186" y="4264124"/>
                  <a:ext cx="3897478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11667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3944185" y="4596604"/>
                  <a:ext cx="195689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bending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angle</m:t>
                        </m:r>
                      </m:oMath>
                    </m:oMathPara>
                  </a14:m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185" y="4596604"/>
                  <a:ext cx="195689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976800" y="4948164"/>
                  <a:ext cx="24929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GB" dirty="0" smtClean="0"/>
                    <a:t> = </a:t>
                  </a:r>
                  <a:r>
                    <a:rPr lang="en-GB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angle of the muscle </a:t>
                  </a:r>
                  <a:r>
                    <a:rPr lang="en-GB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6800" y="4948164"/>
                  <a:ext cx="249299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1667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28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1" y="2123581"/>
            <a:ext cx="4032448" cy="432975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GB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Segments 1 displays the largest stress rising to over 3 N/m</a:t>
            </a:r>
            <a:r>
              <a:rPr lang="en-GB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defRPr/>
            </a:pPr>
            <a:endParaRPr lang="en-GB" altLang="en-US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dirty="0"/>
              <a:t>Segments </a:t>
            </a:r>
            <a:r>
              <a:rPr lang="en-GB" altLang="en-US" dirty="0" smtClean="0"/>
              <a:t>5 </a:t>
            </a:r>
            <a:r>
              <a:rPr lang="en-GB" altLang="en-US" dirty="0"/>
              <a:t>display the largest stress rising to over </a:t>
            </a:r>
            <a:r>
              <a:rPr lang="en-GB" altLang="en-US" dirty="0" smtClean="0"/>
              <a:t>4 N/m</a:t>
            </a:r>
            <a:r>
              <a:rPr lang="en-GB" altLang="en-US" baseline="30000" dirty="0" smtClean="0"/>
              <a:t>2</a:t>
            </a:r>
          </a:p>
          <a:p>
            <a:pPr>
              <a:spcBef>
                <a:spcPct val="0"/>
              </a:spcBef>
              <a:defRPr/>
            </a:pPr>
            <a:endParaRPr lang="en-GB" altLang="en-US" baseline="30000" dirty="0"/>
          </a:p>
          <a:p>
            <a:pPr>
              <a:spcBef>
                <a:spcPct val="0"/>
              </a:spcBef>
              <a:defRPr/>
            </a:pPr>
            <a:r>
              <a:rPr lang="en-GB" altLang="en-US" dirty="0" smtClean="0"/>
              <a:t>Top Segments distribution of loading through means of standard deviation and mean.</a:t>
            </a:r>
          </a:p>
          <a:p>
            <a:pPr>
              <a:spcBef>
                <a:spcPct val="0"/>
              </a:spcBef>
              <a:defRPr/>
            </a:pPr>
            <a:endParaRPr lang="en-GB" altLang="en-US" baseline="30000" dirty="0"/>
          </a:p>
          <a:p>
            <a:pPr>
              <a:spcBef>
                <a:spcPct val="0"/>
              </a:spcBef>
              <a:defRPr/>
            </a:pPr>
            <a:endParaRPr lang="en-GB" altLang="en-US" baseline="30000" dirty="0"/>
          </a:p>
          <a:p>
            <a:pPr>
              <a:spcBef>
                <a:spcPct val="0"/>
              </a:spcBef>
              <a:buNone/>
              <a:defRPr/>
            </a:pPr>
            <a:endParaRPr lang="en-GB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66" y="1887279"/>
            <a:ext cx="2134290" cy="2125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66" y="4180594"/>
            <a:ext cx="2134290" cy="1881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4185848"/>
            <a:ext cx="2011694" cy="2218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70" y="4185848"/>
            <a:ext cx="2011693" cy="22181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96" y="1878167"/>
            <a:ext cx="2033843" cy="20021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1887279"/>
            <a:ext cx="2011693" cy="19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1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Further </a:t>
            </a:r>
            <a:r>
              <a:rPr lang="en-US" dirty="0" smtClean="0"/>
              <a:t>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work that </a:t>
            </a:r>
            <a:r>
              <a:rPr lang="en-GB" dirty="0"/>
              <a:t>has been presented has shown possible </a:t>
            </a:r>
            <a:r>
              <a:rPr lang="en-GB" dirty="0" smtClean="0"/>
              <a:t>use </a:t>
            </a:r>
            <a:r>
              <a:rPr lang="en-GB" dirty="0"/>
              <a:t>of </a:t>
            </a:r>
            <a:r>
              <a:rPr lang="en-GB" dirty="0" err="1"/>
              <a:t>polylactic</a:t>
            </a:r>
            <a:r>
              <a:rPr lang="en-GB" dirty="0"/>
              <a:t> acid </a:t>
            </a:r>
            <a:r>
              <a:rPr lang="en-GB" dirty="0" smtClean="0"/>
              <a:t>as an alternate to conventional materials for medical exoskeleton design.</a:t>
            </a:r>
          </a:p>
          <a:p>
            <a:r>
              <a:rPr lang="en-GB" dirty="0"/>
              <a:t>Price could be dropped by a factor of 10, with maintenance cost on average of a £1</a:t>
            </a:r>
          </a:p>
          <a:p>
            <a:r>
              <a:rPr lang="en-GB" dirty="0"/>
              <a:t>Study into antimicrobial resistant PLA</a:t>
            </a:r>
          </a:p>
          <a:p>
            <a:r>
              <a:rPr lang="en-GB" dirty="0"/>
              <a:t>Mechanical Material testing data </a:t>
            </a:r>
          </a:p>
          <a:p>
            <a:r>
              <a:rPr lang="en-GB" dirty="0"/>
              <a:t>Human to machine interface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8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9565702" cy="2176264"/>
          </a:xfrm>
        </p:spPr>
        <p:txBody>
          <a:bodyPr/>
          <a:lstStyle/>
          <a:p>
            <a:r>
              <a:rPr lang="en-GB" dirty="0" smtClean="0"/>
              <a:t>Thank you- Any question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GB" dirty="0"/>
              <a:t>Matthew </a:t>
            </a:r>
            <a:r>
              <a:rPr lang="en-GB" dirty="0" smtClean="0"/>
              <a:t>Dickinson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dirty="0" err="1"/>
              <a:t>Medtech</a:t>
            </a:r>
            <a:r>
              <a:rPr lang="en-GB" dirty="0"/>
              <a:t> Group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dirty="0" smtClean="0"/>
              <a:t>University </a:t>
            </a:r>
            <a:r>
              <a:rPr lang="en-GB" dirty="0"/>
              <a:t>of Central Lancashire Preston UK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dirty="0" smtClean="0"/>
              <a:t>MDickinson1@uclan.ac.uk</a:t>
            </a:r>
            <a:endParaRPr lang="en-GB" dirty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GB" dirty="0"/>
              <a:t>(01772) </a:t>
            </a:r>
            <a:r>
              <a:rPr lang="en-GB" dirty="0" smtClean="0"/>
              <a:t>893261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836369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[1]	E.P. </a:t>
            </a:r>
            <a:r>
              <a:rPr lang="en-GB" dirty="0" err="1"/>
              <a:t>Lamers</a:t>
            </a:r>
            <a:r>
              <a:rPr lang="en-GB" dirty="0"/>
              <a:t>, A.J. Yang and K.E. </a:t>
            </a:r>
            <a:r>
              <a:rPr lang="en-GB" dirty="0" err="1"/>
              <a:t>Zelik</a:t>
            </a:r>
            <a:r>
              <a:rPr lang="en-GB" dirty="0"/>
              <a:t>, </a:t>
            </a:r>
            <a:r>
              <a:rPr lang="en-GB" i="1" dirty="0"/>
              <a:t>Feasibility of a Biomechanically-Assistive Garment to Reduce Low Back Loading During Leaning and Lifting</a:t>
            </a:r>
            <a:r>
              <a:rPr lang="en-GB" dirty="0"/>
              <a:t>, IEEE Transactions on Biomedical Engineering 65 (2018), pp. 1674–1680.</a:t>
            </a:r>
          </a:p>
          <a:p>
            <a:r>
              <a:rPr lang="en-GB" dirty="0"/>
              <a:t>[2]	M.B. </a:t>
            </a:r>
            <a:r>
              <a:rPr lang="en-GB" dirty="0" err="1"/>
              <a:t>Näf</a:t>
            </a:r>
            <a:r>
              <a:rPr lang="en-GB" dirty="0"/>
              <a:t>, A.S. </a:t>
            </a:r>
            <a:r>
              <a:rPr lang="en-GB" dirty="0" err="1"/>
              <a:t>Koopman</a:t>
            </a:r>
            <a:r>
              <a:rPr lang="en-GB" dirty="0"/>
              <a:t>, S. </a:t>
            </a:r>
            <a:r>
              <a:rPr lang="en-GB" dirty="0" err="1"/>
              <a:t>Baltrusch</a:t>
            </a:r>
            <a:r>
              <a:rPr lang="en-GB" dirty="0"/>
              <a:t>, C. Rodriguez-Guerrero, B. </a:t>
            </a:r>
            <a:r>
              <a:rPr lang="en-GB" dirty="0" err="1"/>
              <a:t>Vanderborght</a:t>
            </a:r>
            <a:r>
              <a:rPr lang="en-GB" dirty="0"/>
              <a:t> and D. </a:t>
            </a:r>
            <a:r>
              <a:rPr lang="en-GB" dirty="0" err="1"/>
              <a:t>Lefeber</a:t>
            </a:r>
            <a:r>
              <a:rPr lang="en-GB" dirty="0"/>
              <a:t>, </a:t>
            </a:r>
            <a:r>
              <a:rPr lang="en-GB" i="1" dirty="0"/>
              <a:t>Passive Back Support Exoskeleton Improves Range of Motion Using Flexible Beams</a:t>
            </a:r>
            <a:r>
              <a:rPr lang="en-GB" dirty="0"/>
              <a:t>, Front. Robot. AI 5 (2018), .</a:t>
            </a:r>
          </a:p>
          <a:p>
            <a:r>
              <a:rPr lang="en-GB" dirty="0"/>
              <a:t>[3]	J.-H. Park, P.R. Stegall, D.P. </a:t>
            </a:r>
            <a:r>
              <a:rPr lang="en-GB" dirty="0" err="1"/>
              <a:t>Roye</a:t>
            </a:r>
            <a:r>
              <a:rPr lang="en-GB" dirty="0"/>
              <a:t> and S.K. Agrawal, </a:t>
            </a:r>
            <a:r>
              <a:rPr lang="en-GB" i="1" dirty="0"/>
              <a:t>Robotic Spine Exoskeleton (</a:t>
            </a:r>
            <a:r>
              <a:rPr lang="en-GB" i="1" dirty="0" err="1"/>
              <a:t>RoSE</a:t>
            </a:r>
            <a:r>
              <a:rPr lang="en-GB" i="1" dirty="0"/>
              <a:t>): Characterizing the 3-D Stiffness of the Human Torso in the Treatment of Spine Deformity</a:t>
            </a:r>
            <a:r>
              <a:rPr lang="en-GB" dirty="0"/>
              <a:t>, IEEE Transactions on Neural Systems and Rehabilitation Engineering 26 (2018), pp. 1026–1035.</a:t>
            </a:r>
          </a:p>
          <a:p>
            <a:r>
              <a:rPr lang="en-GB" dirty="0"/>
              <a:t>[4]	J. </a:t>
            </a:r>
            <a:r>
              <a:rPr lang="en-GB" dirty="0" err="1"/>
              <a:t>Babič</a:t>
            </a:r>
            <a:r>
              <a:rPr lang="en-GB" dirty="0"/>
              <a:t>, T. </a:t>
            </a:r>
            <a:r>
              <a:rPr lang="en-GB" dirty="0" err="1"/>
              <a:t>Petrič</a:t>
            </a:r>
            <a:r>
              <a:rPr lang="en-GB" dirty="0"/>
              <a:t>, K. </a:t>
            </a:r>
            <a:r>
              <a:rPr lang="en-GB" dirty="0" err="1"/>
              <a:t>Mombaur</a:t>
            </a:r>
            <a:r>
              <a:rPr lang="en-GB" dirty="0"/>
              <a:t>, I. </a:t>
            </a:r>
            <a:r>
              <a:rPr lang="en-GB" dirty="0" err="1"/>
              <a:t>Kingma</a:t>
            </a:r>
            <a:r>
              <a:rPr lang="en-GB" dirty="0"/>
              <a:t>, J. </a:t>
            </a:r>
            <a:r>
              <a:rPr lang="en-GB" dirty="0" err="1"/>
              <a:t>Bornmann</a:t>
            </a:r>
            <a:r>
              <a:rPr lang="en-GB" dirty="0"/>
              <a:t>, J. González-Vargas et al., </a:t>
            </a:r>
            <a:r>
              <a:rPr lang="en-GB" i="1" dirty="0"/>
              <a:t>SPEXOR: Design and development of passive spinal exoskeletal robot for low back pain prevention and vocational reintegration</a:t>
            </a:r>
            <a:r>
              <a:rPr lang="en-GB" dirty="0"/>
              <a:t>, SN Appl. Sci. 1 (2019), pp. 262.</a:t>
            </a:r>
          </a:p>
          <a:p>
            <a:r>
              <a:rPr lang="en-GB" dirty="0"/>
              <a:t>[5]	S. </a:t>
            </a:r>
            <a:r>
              <a:rPr lang="en-GB" dirty="0" err="1"/>
              <a:t>Toxiri</a:t>
            </a:r>
            <a:r>
              <a:rPr lang="en-GB" dirty="0"/>
              <a:t>, M.B. </a:t>
            </a:r>
            <a:r>
              <a:rPr lang="en-GB" dirty="0" err="1"/>
              <a:t>Näf</a:t>
            </a:r>
            <a:r>
              <a:rPr lang="en-GB" dirty="0"/>
              <a:t>, M. </a:t>
            </a:r>
            <a:r>
              <a:rPr lang="en-GB" dirty="0" err="1"/>
              <a:t>Lazzaroni</a:t>
            </a:r>
            <a:r>
              <a:rPr lang="en-GB" dirty="0"/>
              <a:t>, J. </a:t>
            </a:r>
            <a:r>
              <a:rPr lang="en-GB" dirty="0" err="1"/>
              <a:t>Fernández</a:t>
            </a:r>
            <a:r>
              <a:rPr lang="en-GB" dirty="0"/>
              <a:t>, M. </a:t>
            </a:r>
            <a:r>
              <a:rPr lang="en-GB" dirty="0" err="1"/>
              <a:t>Sposito</a:t>
            </a:r>
            <a:r>
              <a:rPr lang="en-GB" dirty="0"/>
              <a:t>, T. </a:t>
            </a:r>
            <a:r>
              <a:rPr lang="en-GB" dirty="0" err="1"/>
              <a:t>Poliero</a:t>
            </a:r>
            <a:r>
              <a:rPr lang="en-GB" dirty="0"/>
              <a:t> et al., </a:t>
            </a:r>
            <a:r>
              <a:rPr lang="en-GB" i="1" dirty="0"/>
              <a:t>Back-Support Exoskeletons for Occupational Use: An Overview of Technological Advances and Trends</a:t>
            </a:r>
            <a:r>
              <a:rPr lang="en-GB" dirty="0"/>
              <a:t>, IISE Transactions on Occupational Ergonomics and Human Factors 7 (2019), pp. 237–249.</a:t>
            </a:r>
          </a:p>
          <a:p>
            <a:r>
              <a:rPr lang="en-GB" dirty="0"/>
              <a:t>[6]	M. </a:t>
            </a:r>
            <a:r>
              <a:rPr lang="en-GB" dirty="0" err="1"/>
              <a:t>Goršič</a:t>
            </a:r>
            <a:r>
              <a:rPr lang="en-GB" dirty="0"/>
              <a:t>, Y. </a:t>
            </a:r>
            <a:r>
              <a:rPr lang="en-GB" dirty="0" err="1"/>
              <a:t>Regmi</a:t>
            </a:r>
            <a:r>
              <a:rPr lang="en-GB" dirty="0"/>
              <a:t>, A.P. Johnson, B. Dai and D. Novak, </a:t>
            </a:r>
            <a:r>
              <a:rPr lang="en-GB" i="1" dirty="0"/>
              <a:t>A Pilot Study of Varying Thoracic and Abdominal Compression in a Reconfigurable Trunk Exoskeleton During Different Activities</a:t>
            </a:r>
            <a:r>
              <a:rPr lang="en-GB" dirty="0"/>
              <a:t>, IEEE Transactions on Biomedical Engineering 67 (2020), pp. 1585–1594</a:t>
            </a:r>
            <a:r>
              <a:rPr lang="en-GB" dirty="0" smtClean="0"/>
              <a:t>.</a:t>
            </a:r>
          </a:p>
          <a:p>
            <a:r>
              <a:rPr lang="en-GB" dirty="0" smtClean="0"/>
              <a:t>[7]</a:t>
            </a:r>
            <a:r>
              <a:rPr lang="en-GB" dirty="0"/>
              <a:t>	E. </a:t>
            </a:r>
            <a:r>
              <a:rPr lang="en-GB" dirty="0" err="1"/>
              <a:t>Wojciechowski</a:t>
            </a:r>
            <a:r>
              <a:rPr lang="en-GB" dirty="0"/>
              <a:t>, A.Y. Chang, D. </a:t>
            </a:r>
            <a:r>
              <a:rPr lang="en-GB" dirty="0" err="1"/>
              <a:t>Balassone</a:t>
            </a:r>
            <a:r>
              <a:rPr lang="en-GB" dirty="0"/>
              <a:t>, J. Ford, T.L. Cheng, D. Little et al., </a:t>
            </a:r>
            <a:r>
              <a:rPr lang="en-GB" i="1" dirty="0"/>
              <a:t>Feasibility of designing, manufacturing and delivering 3D printed ankle-foot orthoses: a systematic review</a:t>
            </a:r>
            <a:r>
              <a:rPr lang="en-GB" dirty="0"/>
              <a:t>, Journal of Foot and Ankle Research 12 (2019), pp. 11.</a:t>
            </a:r>
          </a:p>
          <a:p>
            <a:r>
              <a:rPr lang="en-GB" dirty="0" smtClean="0"/>
              <a:t>[8]</a:t>
            </a:r>
            <a:r>
              <a:rPr lang="en-GB" dirty="0"/>
              <a:t>	R. Xu, Z. Wang, Z. Ren, T. Ma, Z. </a:t>
            </a:r>
            <a:r>
              <a:rPr lang="en-GB" dirty="0" err="1"/>
              <a:t>Jia</a:t>
            </a:r>
            <a:r>
              <a:rPr lang="en-GB" dirty="0"/>
              <a:t>, S. Fang et al., </a:t>
            </a:r>
            <a:r>
              <a:rPr lang="en-GB" i="1" dirty="0"/>
              <a:t>Comparative Study of the Effects of Customized 3D printed insole and Prefabricated Insole on Plantar Pressure and Comfort in Patients with Symptomatic Flatfoot</a:t>
            </a:r>
            <a:r>
              <a:rPr lang="en-GB" dirty="0"/>
              <a:t>, Med </a:t>
            </a:r>
            <a:r>
              <a:rPr lang="en-GB" dirty="0" err="1"/>
              <a:t>Sci</a:t>
            </a:r>
            <a:r>
              <a:rPr lang="en-GB" dirty="0"/>
              <a:t> </a:t>
            </a:r>
            <a:r>
              <a:rPr lang="en-GB" dirty="0" err="1"/>
              <a:t>Monit</a:t>
            </a:r>
            <a:r>
              <a:rPr lang="en-GB" dirty="0"/>
              <a:t> 25 (2019), pp. 3510–3519.</a:t>
            </a:r>
          </a:p>
          <a:p>
            <a:r>
              <a:rPr lang="en-GB" dirty="0" smtClean="0"/>
              <a:t>[9]</a:t>
            </a:r>
            <a:r>
              <a:rPr lang="en-GB" dirty="0"/>
              <a:t>	A. </a:t>
            </a:r>
            <a:r>
              <a:rPr lang="en-GB" dirty="0" err="1"/>
              <a:t>Manero</a:t>
            </a:r>
            <a:r>
              <a:rPr lang="en-GB" dirty="0"/>
              <a:t>, P. Smith, J. Sparkman, M. </a:t>
            </a:r>
            <a:r>
              <a:rPr lang="en-GB" dirty="0" err="1"/>
              <a:t>Dombrowski</a:t>
            </a:r>
            <a:r>
              <a:rPr lang="en-GB" dirty="0"/>
              <a:t>, D. </a:t>
            </a:r>
            <a:r>
              <a:rPr lang="en-GB" dirty="0" err="1"/>
              <a:t>Courbin</a:t>
            </a:r>
            <a:r>
              <a:rPr lang="en-GB" dirty="0"/>
              <a:t>, A. Kester et al., </a:t>
            </a:r>
            <a:r>
              <a:rPr lang="en-GB" i="1" dirty="0"/>
              <a:t>Implementation of 3D Printing Technology in the Field of Prosthetics: Past, Present, and Future</a:t>
            </a:r>
            <a:r>
              <a:rPr lang="en-GB" dirty="0"/>
              <a:t>, </a:t>
            </a:r>
            <a:r>
              <a:rPr lang="en-GB" dirty="0" err="1"/>
              <a:t>Int</a:t>
            </a:r>
            <a:r>
              <a:rPr lang="en-GB" dirty="0"/>
              <a:t> J Environ Res Public Health 16 (2019), </a:t>
            </a:r>
            <a:r>
              <a:rPr lang="en-GB" dirty="0" smtClean="0"/>
              <a:t>.</a:t>
            </a:r>
          </a:p>
          <a:p>
            <a:r>
              <a:rPr lang="en-GB" dirty="0" smtClean="0"/>
              <a:t>[10]</a:t>
            </a:r>
            <a:r>
              <a:rPr lang="en-GB" dirty="0"/>
              <a:t>	F.D.B. de Sousa, G.L. </a:t>
            </a:r>
            <a:r>
              <a:rPr lang="en-GB" dirty="0" err="1"/>
              <a:t>Mantovani</a:t>
            </a:r>
            <a:r>
              <a:rPr lang="en-GB" dirty="0"/>
              <a:t> and C.H. </a:t>
            </a:r>
            <a:r>
              <a:rPr lang="en-GB" dirty="0" err="1"/>
              <a:t>Scuracchio</a:t>
            </a:r>
            <a:r>
              <a:rPr lang="en-GB" dirty="0"/>
              <a:t>, </a:t>
            </a:r>
            <a:r>
              <a:rPr lang="en-GB" i="1" dirty="0"/>
              <a:t>Mechanical properties and morphology of NBR with different clays</a:t>
            </a:r>
            <a:r>
              <a:rPr lang="en-GB" dirty="0"/>
              <a:t>, Polymer Testing 30 (2011), pp. 819–825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4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589</TotalTime>
  <Words>355</Words>
  <Application>Microsoft Office PowerPoint</Application>
  <PresentationFormat>Custom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Corbel</vt:lpstr>
      <vt:lpstr>Times New Roman</vt:lpstr>
      <vt:lpstr>Digital Blue Tunnel 16x9</vt:lpstr>
      <vt:lpstr>The use of 3D printed material for trunk exoskeleton</vt:lpstr>
      <vt:lpstr>Contents</vt:lpstr>
      <vt:lpstr>Introduction</vt:lpstr>
      <vt:lpstr>Trunk Exoskeleton design</vt:lpstr>
      <vt:lpstr>Computational Methods</vt:lpstr>
      <vt:lpstr>Results</vt:lpstr>
      <vt:lpstr>Conclusion &amp; Further work</vt:lpstr>
      <vt:lpstr>Thank you- Any question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Matthew Dickinson &lt;School of Engineering&gt;</dc:creator>
  <cp:lastModifiedBy>Matthew Dickinson &lt;School of Engineering&gt;</cp:lastModifiedBy>
  <cp:revision>26</cp:revision>
  <dcterms:created xsi:type="dcterms:W3CDTF">2020-09-07T09:56:42Z</dcterms:created>
  <dcterms:modified xsi:type="dcterms:W3CDTF">2020-09-18T19:19:27Z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