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type="screen4x3"/>
  <p:notesSz cx="7099300" cy="10234613"/>
  <p:custShowLst>
    <p:custShow name="Custom Show 1" id="0">
      <p:sldLst>
        <p:sld r:id="rId5"/>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Cooper" initials="HC" lastIdx="3" clrIdx="0">
    <p:extLst>
      <p:ext uri="{19B8F6BF-5375-455C-9EA6-DF929625EA0E}">
        <p15:presenceInfo xmlns:p15="http://schemas.microsoft.com/office/powerpoint/2012/main" userId="S-1-5-21-796845957-1844237615-839522115-195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0F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383" autoAdjust="0"/>
    <p:restoredTop sz="94660"/>
  </p:normalViewPr>
  <p:slideViewPr>
    <p:cSldViewPr>
      <p:cViewPr varScale="1">
        <p:scale>
          <a:sx n="115" d="100"/>
          <a:sy n="115" d="100"/>
        </p:scale>
        <p:origin x="19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DF9291D-5101-4C6C-9C12-1A1A2F31945D}" type="datetimeFigureOut">
              <a:rPr lang="en-GB" smtClean="0"/>
              <a:t>20/10/2014</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DD4868FA-7F00-4DAA-A57F-7483F1E6A551}" type="slidenum">
              <a:rPr lang="en-GB" smtClean="0"/>
              <a:t>‹#›</a:t>
            </a:fld>
            <a:endParaRPr lang="en-GB"/>
          </a:p>
        </p:txBody>
      </p:sp>
    </p:spTree>
    <p:extLst>
      <p:ext uri="{BB962C8B-B14F-4D97-AF65-F5344CB8AC3E}">
        <p14:creationId xmlns:p14="http://schemas.microsoft.com/office/powerpoint/2010/main" val="2454421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a:t>
            </a:fld>
            <a:endParaRPr lang="en-GB"/>
          </a:p>
        </p:txBody>
      </p:sp>
    </p:spTree>
    <p:extLst>
      <p:ext uri="{BB962C8B-B14F-4D97-AF65-F5344CB8AC3E}">
        <p14:creationId xmlns:p14="http://schemas.microsoft.com/office/powerpoint/2010/main" val="3505678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10</a:t>
            </a:fld>
            <a:endParaRPr lang="en-GB"/>
          </a:p>
        </p:txBody>
      </p:sp>
    </p:spTree>
    <p:extLst>
      <p:ext uri="{BB962C8B-B14F-4D97-AF65-F5344CB8AC3E}">
        <p14:creationId xmlns:p14="http://schemas.microsoft.com/office/powerpoint/2010/main" val="1365901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11</a:t>
            </a:fld>
            <a:endParaRPr lang="en-GB"/>
          </a:p>
        </p:txBody>
      </p:sp>
    </p:spTree>
    <p:extLst>
      <p:ext uri="{BB962C8B-B14F-4D97-AF65-F5344CB8AC3E}">
        <p14:creationId xmlns:p14="http://schemas.microsoft.com/office/powerpoint/2010/main" val="4065664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12</a:t>
            </a:fld>
            <a:endParaRPr lang="en-GB"/>
          </a:p>
        </p:txBody>
      </p:sp>
    </p:spTree>
    <p:extLst>
      <p:ext uri="{BB962C8B-B14F-4D97-AF65-F5344CB8AC3E}">
        <p14:creationId xmlns:p14="http://schemas.microsoft.com/office/powerpoint/2010/main" val="3430603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13</a:t>
            </a:fld>
            <a:endParaRPr lang="en-GB"/>
          </a:p>
        </p:txBody>
      </p:sp>
    </p:spTree>
    <p:extLst>
      <p:ext uri="{BB962C8B-B14F-4D97-AF65-F5344CB8AC3E}">
        <p14:creationId xmlns:p14="http://schemas.microsoft.com/office/powerpoint/2010/main" val="957574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14</a:t>
            </a:fld>
            <a:endParaRPr lang="en-GB"/>
          </a:p>
        </p:txBody>
      </p:sp>
    </p:spTree>
    <p:extLst>
      <p:ext uri="{BB962C8B-B14F-4D97-AF65-F5344CB8AC3E}">
        <p14:creationId xmlns:p14="http://schemas.microsoft.com/office/powerpoint/2010/main" val="1521968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15</a:t>
            </a:fld>
            <a:endParaRPr lang="en-GB"/>
          </a:p>
        </p:txBody>
      </p:sp>
    </p:spTree>
    <p:extLst>
      <p:ext uri="{BB962C8B-B14F-4D97-AF65-F5344CB8AC3E}">
        <p14:creationId xmlns:p14="http://schemas.microsoft.com/office/powerpoint/2010/main" val="1945702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16</a:t>
            </a:fld>
            <a:endParaRPr lang="en-GB"/>
          </a:p>
        </p:txBody>
      </p:sp>
    </p:spTree>
    <p:extLst>
      <p:ext uri="{BB962C8B-B14F-4D97-AF65-F5344CB8AC3E}">
        <p14:creationId xmlns:p14="http://schemas.microsoft.com/office/powerpoint/2010/main" val="3950606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17</a:t>
            </a:fld>
            <a:endParaRPr lang="en-GB"/>
          </a:p>
        </p:txBody>
      </p:sp>
    </p:spTree>
    <p:extLst>
      <p:ext uri="{BB962C8B-B14F-4D97-AF65-F5344CB8AC3E}">
        <p14:creationId xmlns:p14="http://schemas.microsoft.com/office/powerpoint/2010/main" val="2412630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18</a:t>
            </a:fld>
            <a:endParaRPr lang="en-GB"/>
          </a:p>
        </p:txBody>
      </p:sp>
    </p:spTree>
    <p:extLst>
      <p:ext uri="{BB962C8B-B14F-4D97-AF65-F5344CB8AC3E}">
        <p14:creationId xmlns:p14="http://schemas.microsoft.com/office/powerpoint/2010/main" val="460279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19</a:t>
            </a:fld>
            <a:endParaRPr lang="en-GB"/>
          </a:p>
        </p:txBody>
      </p:sp>
    </p:spTree>
    <p:extLst>
      <p:ext uri="{BB962C8B-B14F-4D97-AF65-F5344CB8AC3E}">
        <p14:creationId xmlns:p14="http://schemas.microsoft.com/office/powerpoint/2010/main" val="4141888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a:t>
            </a:fld>
            <a:endParaRPr lang="en-GB"/>
          </a:p>
        </p:txBody>
      </p:sp>
    </p:spTree>
    <p:extLst>
      <p:ext uri="{BB962C8B-B14F-4D97-AF65-F5344CB8AC3E}">
        <p14:creationId xmlns:p14="http://schemas.microsoft.com/office/powerpoint/2010/main" val="2133881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20</a:t>
            </a:fld>
            <a:endParaRPr lang="en-GB"/>
          </a:p>
        </p:txBody>
      </p:sp>
    </p:spTree>
    <p:extLst>
      <p:ext uri="{BB962C8B-B14F-4D97-AF65-F5344CB8AC3E}">
        <p14:creationId xmlns:p14="http://schemas.microsoft.com/office/powerpoint/2010/main" val="518136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21</a:t>
            </a:fld>
            <a:endParaRPr lang="en-GB"/>
          </a:p>
        </p:txBody>
      </p:sp>
    </p:spTree>
    <p:extLst>
      <p:ext uri="{BB962C8B-B14F-4D97-AF65-F5344CB8AC3E}">
        <p14:creationId xmlns:p14="http://schemas.microsoft.com/office/powerpoint/2010/main" val="19754620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22</a:t>
            </a:fld>
            <a:endParaRPr lang="en-GB"/>
          </a:p>
        </p:txBody>
      </p:sp>
    </p:spTree>
    <p:extLst>
      <p:ext uri="{BB962C8B-B14F-4D97-AF65-F5344CB8AC3E}">
        <p14:creationId xmlns:p14="http://schemas.microsoft.com/office/powerpoint/2010/main" val="8578668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23</a:t>
            </a:fld>
            <a:endParaRPr lang="en-GB"/>
          </a:p>
        </p:txBody>
      </p:sp>
    </p:spTree>
    <p:extLst>
      <p:ext uri="{BB962C8B-B14F-4D97-AF65-F5344CB8AC3E}">
        <p14:creationId xmlns:p14="http://schemas.microsoft.com/office/powerpoint/2010/main" val="3679126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24</a:t>
            </a:fld>
            <a:endParaRPr lang="en-GB"/>
          </a:p>
        </p:txBody>
      </p:sp>
    </p:spTree>
    <p:extLst>
      <p:ext uri="{BB962C8B-B14F-4D97-AF65-F5344CB8AC3E}">
        <p14:creationId xmlns:p14="http://schemas.microsoft.com/office/powerpoint/2010/main" val="2677150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25</a:t>
            </a:fld>
            <a:endParaRPr lang="en-GB"/>
          </a:p>
        </p:txBody>
      </p:sp>
    </p:spTree>
    <p:extLst>
      <p:ext uri="{BB962C8B-B14F-4D97-AF65-F5344CB8AC3E}">
        <p14:creationId xmlns:p14="http://schemas.microsoft.com/office/powerpoint/2010/main" val="859760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26</a:t>
            </a:fld>
            <a:endParaRPr lang="en-GB"/>
          </a:p>
        </p:txBody>
      </p:sp>
    </p:spTree>
    <p:extLst>
      <p:ext uri="{BB962C8B-B14F-4D97-AF65-F5344CB8AC3E}">
        <p14:creationId xmlns:p14="http://schemas.microsoft.com/office/powerpoint/2010/main" val="1071665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27</a:t>
            </a:fld>
            <a:endParaRPr lang="en-GB"/>
          </a:p>
        </p:txBody>
      </p:sp>
    </p:spTree>
    <p:extLst>
      <p:ext uri="{BB962C8B-B14F-4D97-AF65-F5344CB8AC3E}">
        <p14:creationId xmlns:p14="http://schemas.microsoft.com/office/powerpoint/2010/main" val="14571247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28</a:t>
            </a:fld>
            <a:endParaRPr lang="en-GB"/>
          </a:p>
        </p:txBody>
      </p:sp>
    </p:spTree>
    <p:extLst>
      <p:ext uri="{BB962C8B-B14F-4D97-AF65-F5344CB8AC3E}">
        <p14:creationId xmlns:p14="http://schemas.microsoft.com/office/powerpoint/2010/main" val="123132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3</a:t>
            </a:fld>
            <a:endParaRPr lang="en-GB"/>
          </a:p>
        </p:txBody>
      </p:sp>
    </p:spTree>
    <p:extLst>
      <p:ext uri="{BB962C8B-B14F-4D97-AF65-F5344CB8AC3E}">
        <p14:creationId xmlns:p14="http://schemas.microsoft.com/office/powerpoint/2010/main" val="767977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4</a:t>
            </a:fld>
            <a:endParaRPr lang="en-GB"/>
          </a:p>
        </p:txBody>
      </p:sp>
    </p:spTree>
    <p:extLst>
      <p:ext uri="{BB962C8B-B14F-4D97-AF65-F5344CB8AC3E}">
        <p14:creationId xmlns:p14="http://schemas.microsoft.com/office/powerpoint/2010/main" val="1823708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5</a:t>
            </a:fld>
            <a:endParaRPr lang="en-GB"/>
          </a:p>
        </p:txBody>
      </p:sp>
    </p:spTree>
    <p:extLst>
      <p:ext uri="{BB962C8B-B14F-4D97-AF65-F5344CB8AC3E}">
        <p14:creationId xmlns:p14="http://schemas.microsoft.com/office/powerpoint/2010/main" val="3233112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6</a:t>
            </a:fld>
            <a:endParaRPr lang="en-GB"/>
          </a:p>
        </p:txBody>
      </p:sp>
    </p:spTree>
    <p:extLst>
      <p:ext uri="{BB962C8B-B14F-4D97-AF65-F5344CB8AC3E}">
        <p14:creationId xmlns:p14="http://schemas.microsoft.com/office/powerpoint/2010/main" val="1696820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7</a:t>
            </a:fld>
            <a:endParaRPr lang="en-GB"/>
          </a:p>
        </p:txBody>
      </p:sp>
    </p:spTree>
    <p:extLst>
      <p:ext uri="{BB962C8B-B14F-4D97-AF65-F5344CB8AC3E}">
        <p14:creationId xmlns:p14="http://schemas.microsoft.com/office/powerpoint/2010/main" val="4117301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8</a:t>
            </a:fld>
            <a:endParaRPr lang="en-GB"/>
          </a:p>
        </p:txBody>
      </p:sp>
    </p:spTree>
    <p:extLst>
      <p:ext uri="{BB962C8B-B14F-4D97-AF65-F5344CB8AC3E}">
        <p14:creationId xmlns:p14="http://schemas.microsoft.com/office/powerpoint/2010/main" val="268902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147B20-F6D1-4E70-A7D0-FD6231F4A1AB}" type="slidenum">
              <a:rPr lang="en-GB" smtClean="0"/>
              <a:pPr/>
              <a:t>9</a:t>
            </a:fld>
            <a:endParaRPr lang="en-GB"/>
          </a:p>
        </p:txBody>
      </p:sp>
    </p:spTree>
    <p:extLst>
      <p:ext uri="{BB962C8B-B14F-4D97-AF65-F5344CB8AC3E}">
        <p14:creationId xmlns:p14="http://schemas.microsoft.com/office/powerpoint/2010/main" val="343530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FBCCD1-400F-45EB-B1FF-6CD2A205198E}"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1041959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BCCD1-400F-45EB-B1FF-6CD2A205198E}"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313518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BCCD1-400F-45EB-B1FF-6CD2A205198E}"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194409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FBCCD1-400F-45EB-B1FF-6CD2A205198E}"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88059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BCCD1-400F-45EB-B1FF-6CD2A205198E}"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2504627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FBCCD1-400F-45EB-B1FF-6CD2A205198E}"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957986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FBCCD1-400F-45EB-B1FF-6CD2A205198E}" type="datetimeFigureOut">
              <a:rPr lang="en-GB" smtClean="0"/>
              <a:t>20/10/2014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367304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FBCCD1-400F-45EB-B1FF-6CD2A205198E}" type="datetimeFigureOut">
              <a:rPr lang="en-GB" smtClean="0"/>
              <a:t>20/10/2014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369585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BCCD1-400F-45EB-B1FF-6CD2A205198E}" type="datetimeFigureOut">
              <a:rPr lang="en-GB" smtClean="0"/>
              <a:t>20/10/2014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302833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BCCD1-400F-45EB-B1FF-6CD2A205198E}"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1505597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BCCD1-400F-45EB-B1FF-6CD2A205198E}"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2F039E-BF0A-4152-90FE-B12B06EEB4E4}" type="slidenum">
              <a:rPr lang="en-GB" smtClean="0"/>
              <a:t>‹#›</a:t>
            </a:fld>
            <a:endParaRPr lang="en-GB"/>
          </a:p>
        </p:txBody>
      </p:sp>
    </p:spTree>
    <p:extLst>
      <p:ext uri="{BB962C8B-B14F-4D97-AF65-F5344CB8AC3E}">
        <p14:creationId xmlns:p14="http://schemas.microsoft.com/office/powerpoint/2010/main" val="3319764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BCCD1-400F-45EB-B1FF-6CD2A205198E}" type="datetimeFigureOut">
              <a:rPr lang="en-GB" smtClean="0"/>
              <a:t>20/10/2014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F039E-BF0A-4152-90FE-B12B06EEB4E4}" type="slidenum">
              <a:rPr lang="en-GB" smtClean="0"/>
              <a:t>‹#›</a:t>
            </a:fld>
            <a:endParaRPr lang="en-GB"/>
          </a:p>
        </p:txBody>
      </p:sp>
    </p:spTree>
    <p:extLst>
      <p:ext uri="{BB962C8B-B14F-4D97-AF65-F5344CB8AC3E}">
        <p14:creationId xmlns:p14="http://schemas.microsoft.com/office/powerpoint/2010/main" val="3445640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slide" Target="slide2.xml"/><Relationship Id="rId5" Type="http://schemas.openxmlformats.org/officeDocument/2006/relationships/slide" Target="sl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slide" Target="slide10.xml"/><Relationship Id="rId4" Type="http://schemas.openxmlformats.org/officeDocument/2006/relationships/slide" Target="slide2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1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slide" Target="slide12.xml"/><Relationship Id="rId4" Type="http://schemas.openxmlformats.org/officeDocument/2006/relationships/slide" Target="slide2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15.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slide" Target="slide14.xml"/><Relationship Id="rId4" Type="http://schemas.openxmlformats.org/officeDocument/2006/relationships/slide" Target="slide2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1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slide" Target="slide16.xml"/><Relationship Id="rId4" Type="http://schemas.openxmlformats.org/officeDocument/2006/relationships/slide" Target="slide2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19.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slide" Target="slide18.xml"/><Relationship Id="rId4" Type="http://schemas.openxmlformats.org/officeDocument/2006/relationships/slide" Target="slide2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21.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6.xml"/><Relationship Id="rId5" Type="http://schemas.openxmlformats.org/officeDocument/2006/relationships/slide" Target="slide20.xml"/><Relationship Id="rId4" Type="http://schemas.openxmlformats.org/officeDocument/2006/relationships/slide" Target="slide2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23.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openxmlformats.org/officeDocument/2006/relationships/slide" Target="slide22.xml"/><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25.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slide" Target="slide24.xml"/><Relationship Id="rId5" Type="http://schemas.openxmlformats.org/officeDocument/2006/relationships/slide" Target="slide26.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slide" Target="slide25.xml"/><Relationship Id="rId5" Type="http://schemas.openxmlformats.org/officeDocument/2006/relationships/slide" Target="slide27.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slide" Target="slide26.xml"/><Relationship Id="rId5" Type="http://schemas.openxmlformats.org/officeDocument/2006/relationships/slide" Target="slide28.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hyperlink" Target="mailto:clok@uclan.ac.uk?subject=Deposit%20guide%20questio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slide" Target="slide2.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6.xml"/><Relationship Id="rId3" Type="http://schemas.openxmlformats.org/officeDocument/2006/relationships/image" Target="../media/image1.png"/><Relationship Id="rId7" Type="http://schemas.openxmlformats.org/officeDocument/2006/relationships/slide" Target="slide12.xml"/><Relationship Id="rId12" Type="http://schemas.openxmlformats.org/officeDocument/2006/relationships/slide" Target="slide14.xml"/><Relationship Id="rId2" Type="http://schemas.openxmlformats.org/officeDocument/2006/relationships/notesSlide" Target="../notesSlides/notesSlide5.xml"/><Relationship Id="rId16" Type="http://schemas.openxmlformats.org/officeDocument/2006/relationships/slide" Target="slide22.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10.xml"/><Relationship Id="rId5" Type="http://schemas.openxmlformats.org/officeDocument/2006/relationships/image" Target="../media/image6.png"/><Relationship Id="rId15" Type="http://schemas.openxmlformats.org/officeDocument/2006/relationships/slide" Target="slide20.xml"/><Relationship Id="rId10" Type="http://schemas.openxmlformats.org/officeDocument/2006/relationships/slide" Target="slide8.xml"/><Relationship Id="rId4" Type="http://schemas.openxmlformats.org/officeDocument/2006/relationships/image" Target="../media/image5.png"/><Relationship Id="rId9" Type="http://schemas.openxmlformats.org/officeDocument/2006/relationships/slide" Target="slide6.xml"/><Relationship Id="rId14" Type="http://schemas.openxmlformats.org/officeDocument/2006/relationships/slide" Target="slide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slide" Target="slide6.xml"/><Relationship Id="rId4" Type="http://schemas.openxmlformats.org/officeDocument/2006/relationships/slide" Target="slide2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slide" Target="slide5.xml"/><Relationship Id="rId5" Type="http://schemas.openxmlformats.org/officeDocument/2006/relationships/slide" Target="slide9.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slide" Target="slide8.xml"/><Relationship Id="rId4" Type="http://schemas.openxmlformats.org/officeDocument/2006/relationships/slide" Target="slide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3"/>
          <p:cNvSpPr txBox="1">
            <a:spLocks noChangeArrowheads="1"/>
          </p:cNvSpPr>
          <p:nvPr/>
        </p:nvSpPr>
        <p:spPr bwMode="auto">
          <a:xfrm>
            <a:off x="2093263" y="620688"/>
            <a:ext cx="4992805" cy="1077218"/>
          </a:xfrm>
          <a:prstGeom prst="rect">
            <a:avLst/>
          </a:prstGeom>
          <a:solidFill>
            <a:srgbClr val="EFEFEF"/>
          </a:solidFill>
          <a:extLst/>
        </p:spPr>
        <p:txBody>
          <a:bodyPr wrap="square" rtlCol="0">
            <a:spAutoFit/>
          </a:bodyPr>
          <a:lstStyle>
            <a:defPPr>
              <a:defRPr lang="en-US"/>
            </a:defPPr>
            <a:lvl1pPr algn="ctr">
              <a:defRPr sz="5400">
                <a:latin typeface="Arial Black" panose="020B0A04020102020204" pitchFamily="34" charset="0"/>
              </a:defRPr>
            </a:lvl1pPr>
          </a:lstStyle>
          <a:p>
            <a:r>
              <a:rPr lang="en-GB" altLang="en-US" sz="3200" dirty="0"/>
              <a:t>Depositing Research on CLoK</a:t>
            </a:r>
            <a:endParaRPr lang="en-US" altLang="en-US" sz="3200" dirty="0"/>
          </a:p>
        </p:txBody>
      </p:sp>
      <p:pic>
        <p:nvPicPr>
          <p:cNvPr id="1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4005" y="2391586"/>
            <a:ext cx="3091320" cy="1717637"/>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1" name="Rectangle 10">
            <a:hlinkClick r:id="rId5" action="ppaction://hlinksldjump"/>
          </p:cNvPr>
          <p:cNvSpPr/>
          <p:nvPr/>
        </p:nvSpPr>
        <p:spPr>
          <a:xfrm>
            <a:off x="515117" y="5957340"/>
            <a:ext cx="1418716" cy="729773"/>
          </a:xfrm>
          <a:prstGeom prst="rect">
            <a:avLst/>
          </a:prstGeom>
          <a:solidFill>
            <a:schemeClr val="bg1"/>
          </a:solidFill>
          <a:ln w="76200">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09582"/>
                </a:solidFill>
                <a:latin typeface="Copperplate Gothic Bold" panose="020E0705020206020404" pitchFamily="34" charset="0"/>
                <a:hlinkClick r:id="rId6" action="ppaction://hlinksldjump"/>
              </a:rPr>
              <a:t>START</a:t>
            </a:r>
            <a:endParaRPr lang="en-GB" sz="2400" b="1" dirty="0">
              <a:solidFill>
                <a:srgbClr val="009582"/>
              </a:solidFill>
              <a:latin typeface="Copperplate Gothic Bold" panose="020E0705020206020404" pitchFamily="34" charset="0"/>
            </a:endParaRPr>
          </a:p>
        </p:txBody>
      </p:sp>
    </p:spTree>
    <p:extLst>
      <p:ext uri="{BB962C8B-B14F-4D97-AF65-F5344CB8AC3E}">
        <p14:creationId xmlns:p14="http://schemas.microsoft.com/office/powerpoint/2010/main" val="168862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13" name="Text Box 2"/>
          <p:cNvSpPr txBox="1">
            <a:spLocks noChangeArrowheads="1"/>
          </p:cNvSpPr>
          <p:nvPr/>
        </p:nvSpPr>
        <p:spPr bwMode="auto">
          <a:xfrm>
            <a:off x="300228" y="237395"/>
            <a:ext cx="3250504"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Conference/Workshop Item</a:t>
            </a:r>
            <a:endParaRPr lang="en-US" altLang="en-US" sz="1350" dirty="0">
              <a:latin typeface="Arial Narrow" panose="020B0606020202030204" pitchFamily="34" charset="0"/>
            </a:endParaRPr>
          </a:p>
        </p:txBody>
      </p:sp>
      <p:sp>
        <p:nvSpPr>
          <p:cNvPr id="14" name="Text Box 3"/>
          <p:cNvSpPr txBox="1">
            <a:spLocks noChangeArrowheads="1"/>
          </p:cNvSpPr>
          <p:nvPr/>
        </p:nvSpPr>
        <p:spPr bwMode="auto">
          <a:xfrm>
            <a:off x="300228" y="1112656"/>
            <a:ext cx="8558052" cy="87300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100" dirty="0">
              <a:latin typeface="Arial Narrow" panose="020B0606020202030204" pitchFamily="34" charset="0"/>
            </a:endParaRPr>
          </a:p>
        </p:txBody>
      </p:sp>
      <p:grpSp>
        <p:nvGrpSpPr>
          <p:cNvPr id="15" name="Group 14"/>
          <p:cNvGrpSpPr/>
          <p:nvPr/>
        </p:nvGrpSpPr>
        <p:grpSpPr>
          <a:xfrm>
            <a:off x="4192136" y="104513"/>
            <a:ext cx="4617382" cy="883470"/>
            <a:chOff x="41282" y="3376613"/>
            <a:chExt cx="6156325" cy="1177925"/>
          </a:xfrm>
        </p:grpSpPr>
        <p:pic>
          <p:nvPicPr>
            <p:cNvPr id="16"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519"/>
            <a:stretch/>
          </p:blipFill>
          <p:spPr bwMode="auto">
            <a:xfrm>
              <a:off x="41282" y="3376613"/>
              <a:ext cx="6156325" cy="11779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7" name="Rectangle 6"/>
            <p:cNvSpPr>
              <a:spLocks noChangeArrowheads="1"/>
            </p:cNvSpPr>
            <p:nvPr/>
          </p:nvSpPr>
          <p:spPr bwMode="auto">
            <a:xfrm>
              <a:off x="2514306" y="3785165"/>
              <a:ext cx="698813" cy="31198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Text Box 7"/>
          <p:cNvSpPr txBox="1">
            <a:spLocks noChangeArrowheads="1"/>
          </p:cNvSpPr>
          <p:nvPr/>
        </p:nvSpPr>
        <p:spPr bwMode="auto">
          <a:xfrm>
            <a:off x="300228" y="1985661"/>
            <a:ext cx="8615172" cy="38205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a:t>
            </a:r>
            <a:r>
              <a:rPr lang="en-GB" altLang="en-US" sz="1100" dirty="0">
                <a:solidFill>
                  <a:srgbClr val="000000"/>
                </a:solidFill>
                <a:latin typeface="Arial Narrow" panose="020B0606020202030204" pitchFamily="34" charset="0"/>
              </a:rPr>
              <a:t>		The published title of the works you are depositing. Compulsory.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a:t>
            </a:r>
            <a:r>
              <a:rPr lang="en-GB" altLang="en-US" sz="1100" dirty="0">
                <a:solidFill>
                  <a:srgbClr val="000000"/>
                </a:solidFill>
                <a:latin typeface="Arial Narrow" panose="020B0606020202030204" pitchFamily="34" charset="0"/>
              </a:rPr>
              <a:t>		The published abstract– usually found as part of the </a:t>
            </a:r>
            <a:r>
              <a:rPr lang="en-GB" altLang="en-US" sz="1100" dirty="0" smtClean="0">
                <a:solidFill>
                  <a:srgbClr val="000000"/>
                </a:solidFill>
                <a:latin typeface="Arial Narrow" panose="020B0606020202030204" pitchFamily="34" charset="0"/>
              </a:rPr>
              <a:t>publication 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Presentation Type-	</a:t>
            </a:r>
            <a:r>
              <a:rPr lang="en-GB" altLang="en-US" sz="1100" dirty="0">
                <a:solidFill>
                  <a:srgbClr val="000000"/>
                </a:solidFill>
                <a:latin typeface="Arial Narrow" panose="020B0606020202030204" pitchFamily="34" charset="0"/>
              </a:rPr>
              <a:t>Choose one.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a:t>
            </a:r>
            <a:r>
              <a:rPr lang="en-GB" altLang="en-US" sz="1100" dirty="0" smtClean="0">
                <a:solidFill>
                  <a:srgbClr val="000000"/>
                </a:solidFill>
                <a:latin typeface="Arial Narrow" panose="020B0606020202030204" pitchFamily="34" charset="0"/>
              </a:rPr>
              <a:t>			the </a:t>
            </a:r>
            <a:r>
              <a:rPr lang="en-GB" altLang="en-US" sz="1100" dirty="0">
                <a:solidFill>
                  <a:srgbClr val="000000"/>
                </a:solidFill>
                <a:latin typeface="Arial Narrow" panose="020B0606020202030204" pitchFamily="34" charset="0"/>
              </a:rPr>
              <a:t>Autofill suggestion that 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a:t>
            </a:r>
            <a:r>
              <a:rPr lang="en-GB" altLang="en-US" sz="1100" dirty="0" smtClean="0">
                <a:solidFill>
                  <a:srgbClr val="000000"/>
                </a:solidFill>
                <a:latin typeface="Arial Narrow" panose="020B0606020202030204" pitchFamily="34" charset="0"/>
              </a:rPr>
              <a:t>			correct </a:t>
            </a:r>
            <a:r>
              <a:rPr lang="en-GB" altLang="en-US" sz="1100" dirty="0">
                <a:solidFill>
                  <a:srgbClr val="000000"/>
                </a:solidFill>
                <a:latin typeface="Arial Narrow" panose="020B0606020202030204" pitchFamily="34" charset="0"/>
              </a:rPr>
              <a:t>and that duplicate authors are not created 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r>
              <a:rPr lang="en-GB" altLang="en-US" sz="1100" dirty="0" smtClean="0">
                <a:solidFill>
                  <a:srgbClr val="000000"/>
                </a:solidFill>
                <a:latin typeface="Arial Narrow" panose="020B0606020202030204" pitchFamily="34" charset="0"/>
              </a:rPr>
              <a:t>			author</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8" name="TextBox 17"/>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24" name="Picture 23"/>
          <p:cNvPicPr>
            <a:picLocks noChangeAspect="1"/>
          </p:cNvPicPr>
          <p:nvPr/>
        </p:nvPicPr>
        <p:blipFill>
          <a:blip r:embed="rId7"/>
          <a:stretch>
            <a:fillRect/>
          </a:stretch>
        </p:blipFill>
        <p:spPr>
          <a:xfrm>
            <a:off x="6381764" y="1997787"/>
            <a:ext cx="238125" cy="238125"/>
          </a:xfrm>
          <a:prstGeom prst="rect">
            <a:avLst/>
          </a:prstGeom>
        </p:spPr>
      </p:pic>
    </p:spTree>
    <p:extLst>
      <p:ext uri="{BB962C8B-B14F-4D97-AF65-F5344CB8AC3E}">
        <p14:creationId xmlns:p14="http://schemas.microsoft.com/office/powerpoint/2010/main" val="293369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17" name="Text Box 2"/>
          <p:cNvSpPr txBox="1">
            <a:spLocks noChangeArrowheads="1"/>
          </p:cNvSpPr>
          <p:nvPr/>
        </p:nvSpPr>
        <p:spPr bwMode="auto">
          <a:xfrm>
            <a:off x="251520" y="601118"/>
            <a:ext cx="8663880" cy="5762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Refereed-</a:t>
            </a:r>
            <a:r>
              <a:rPr lang="en-GB" altLang="en-US" sz="1100" b="1"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Has </a:t>
            </a:r>
            <a:r>
              <a:rPr lang="en-GB" altLang="en-US" sz="1100" dirty="0">
                <a:solidFill>
                  <a:srgbClr val="000000"/>
                </a:solidFill>
                <a:latin typeface="Arial Narrow" panose="020B0606020202030204" pitchFamily="34" charset="0"/>
              </a:rPr>
              <a:t>the works been through refereed? Yes/No.</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etc...</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Page Range-	</a:t>
            </a:r>
            <a:r>
              <a:rPr lang="en-GB" altLang="en-US" sz="1100" dirty="0" smtClean="0">
                <a:solidFill>
                  <a:srgbClr val="000000"/>
                </a:solidFill>
                <a:latin typeface="Arial Narrow" panose="020B0606020202030204" pitchFamily="34" charset="0"/>
              </a:rPr>
              <a:t>Range </a:t>
            </a:r>
            <a:r>
              <a:rPr lang="en-GB" altLang="en-US" sz="1100" dirty="0">
                <a:solidFill>
                  <a:srgbClr val="000000"/>
                </a:solidFill>
                <a:latin typeface="Arial Narrow" panose="020B0606020202030204" pitchFamily="34" charset="0"/>
              </a:rPr>
              <a:t>the works appears in the publication.</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u="sng" dirty="0">
                <a:solidFill>
                  <a:srgbClr val="000000"/>
                </a:solidFill>
                <a:latin typeface="Arial Narrow" panose="020B0606020202030204" pitchFamily="34" charset="0"/>
              </a:rPr>
              <a:t>Event Details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Title-	</a:t>
            </a:r>
            <a:r>
              <a:rPr lang="en-GB" altLang="en-US" sz="1100" dirty="0" smtClean="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of the event.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Type-	</a:t>
            </a:r>
            <a:r>
              <a:rPr lang="en-GB" altLang="en-US" sz="1100" dirty="0" smtClean="0">
                <a:solidFill>
                  <a:srgbClr val="000000"/>
                </a:solidFill>
                <a:latin typeface="Arial Narrow" panose="020B0606020202030204" pitchFamily="34" charset="0"/>
              </a:rPr>
              <a:t>Choose </a:t>
            </a:r>
            <a:r>
              <a:rPr lang="en-GB" altLang="en-US" sz="1100" dirty="0">
                <a:solidFill>
                  <a:srgbClr val="000000"/>
                </a:solidFill>
                <a:latin typeface="Arial Narrow" panose="020B0606020202030204" pitchFamily="34" charset="0"/>
              </a:rPr>
              <a:t>one.</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Location-	</a:t>
            </a:r>
            <a:r>
              <a:rPr lang="en-GB" altLang="en-US" sz="1100" dirty="0" smtClean="0">
                <a:solidFill>
                  <a:srgbClr val="000000"/>
                </a:solidFill>
                <a:latin typeface="Arial Narrow" panose="020B0606020202030204" pitchFamily="34" charset="0"/>
              </a:rPr>
              <a:t>City/Country</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Dates-	</a:t>
            </a:r>
            <a:r>
              <a:rPr lang="en-GB" altLang="en-US" sz="1100" dirty="0" smtClean="0">
                <a:solidFill>
                  <a:srgbClr val="000000"/>
                </a:solidFill>
                <a:latin typeface="Arial Narrow" panose="020B0606020202030204" pitchFamily="34" charset="0"/>
              </a:rPr>
              <a:t>Dates </a:t>
            </a:r>
            <a:r>
              <a:rPr lang="en-GB" altLang="en-US" sz="1100" dirty="0">
                <a:solidFill>
                  <a:srgbClr val="000000"/>
                </a:solidFill>
                <a:latin typeface="Arial Narrow" panose="020B0606020202030204" pitchFamily="34" charset="0"/>
              </a:rPr>
              <a:t>of the event.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uploaded attachment.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a:t>
            </a:r>
            <a:r>
              <a:rPr lang="en-GB" altLang="en-US" sz="1100" dirty="0" smtClean="0">
                <a:solidFill>
                  <a:srgbClr val="000000"/>
                </a:solidFill>
                <a:latin typeface="Arial Narrow" panose="020B0606020202030204" pitchFamily="34" charset="0"/>
              </a:rPr>
              <a:t>		search </a:t>
            </a:r>
            <a:r>
              <a:rPr lang="en-GB" altLang="en-US" sz="1100" dirty="0">
                <a:solidFill>
                  <a:srgbClr val="000000"/>
                </a:solidFill>
                <a:latin typeface="Arial Narrow" panose="020B0606020202030204" pitchFamily="34" charset="0"/>
              </a:rPr>
              <a:t>criteria.</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a:t>
            </a:r>
            <a:r>
              <a:rPr lang="en-GB" altLang="en-US" sz="1100" dirty="0" smtClean="0">
                <a:solidFill>
                  <a:srgbClr val="000000"/>
                </a:solidFill>
                <a:latin typeface="Arial Narrow" panose="020B0606020202030204" pitchFamily="34" charset="0"/>
              </a:rPr>
              <a:t>record).</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8" name="Rectangle 17"/>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9" name="Right Arrow 18">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Rectangle 19"/>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1" name="Right Arrow 20">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35495" y="44624"/>
            <a:ext cx="2337253"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055649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70280" y="1913638"/>
            <a:ext cx="8645120" cy="30307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a:t>
            </a:r>
            <a:r>
              <a:rPr lang="en-GB" altLang="en-US" sz="1100" dirty="0">
                <a:solidFill>
                  <a:srgbClr val="000000"/>
                </a:solidFill>
                <a:latin typeface="Arial Narrow" panose="020B0606020202030204" pitchFamily="34" charset="0"/>
              </a:rPr>
              <a:t>		The published title of the works you are depositing. Compulsory.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a:t>
            </a:r>
            <a:r>
              <a:rPr lang="en-GB" altLang="en-US" sz="1100" dirty="0">
                <a:solidFill>
                  <a:srgbClr val="000000"/>
                </a:solidFill>
                <a:latin typeface="Arial Narrow" panose="020B0606020202030204" pitchFamily="34" charset="0"/>
              </a:rPr>
              <a:t>		The published abstract– usually found as part of the publication information.</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a:t>
            </a:r>
            <a:r>
              <a:rPr lang="en-GB" altLang="en-US" sz="1100" dirty="0">
                <a:solidFill>
                  <a:srgbClr val="000000"/>
                </a:solidFill>
                <a:latin typeface="Arial Narrow" panose="020B0606020202030204" pitchFamily="34" charset="0"/>
              </a:rPr>
              <a:t>		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a:t>
            </a:r>
            <a:r>
              <a:rPr lang="en-GB" altLang="en-US" sz="1100" dirty="0" smtClean="0">
                <a:solidFill>
                  <a:srgbClr val="000000"/>
                </a:solidFill>
                <a:latin typeface="Arial Narrow" panose="020B0606020202030204" pitchFamily="34" charset="0"/>
              </a:rPr>
              <a:t>select </a:t>
            </a:r>
            <a:r>
              <a:rPr lang="en-GB" altLang="en-US" sz="1100" dirty="0">
                <a:solidFill>
                  <a:srgbClr val="000000"/>
                </a:solidFill>
                <a:latin typeface="Arial Narrow" panose="020B0606020202030204" pitchFamily="34" charset="0"/>
              </a:rPr>
              <a:t>their name form the Autofill </a:t>
            </a:r>
            <a:r>
              <a:rPr lang="en-GB" altLang="en-US" sz="1100" dirty="0" smtClean="0">
                <a:solidFill>
                  <a:srgbClr val="000000"/>
                </a:solidFill>
                <a:latin typeface="Arial Narrow" panose="020B0606020202030204" pitchFamily="34" charset="0"/>
              </a:rPr>
              <a:t>			suggestion </a:t>
            </a:r>
            <a:r>
              <a:rPr lang="en-GB" altLang="en-US" sz="1100" dirty="0">
                <a:solidFill>
                  <a:srgbClr val="000000"/>
                </a:solidFill>
                <a:latin typeface="Arial Narrow" panose="020B0606020202030204" pitchFamily="34" charset="0"/>
              </a:rPr>
              <a:t>that 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a:t>
            </a:r>
            <a:r>
              <a:rPr lang="en-GB" altLang="en-US" sz="1100" dirty="0" smtClean="0">
                <a:solidFill>
                  <a:srgbClr val="000000"/>
                </a:solidFill>
                <a:latin typeface="Arial Narrow" panose="020B0606020202030204" pitchFamily="34" charset="0"/>
              </a:rPr>
              <a:t>This </a:t>
            </a:r>
            <a:r>
              <a:rPr lang="en-GB" altLang="en-US" sz="1100" dirty="0">
                <a:solidFill>
                  <a:srgbClr val="000000"/>
                </a:solidFill>
                <a:latin typeface="Arial Narrow" panose="020B0606020202030204" pitchFamily="34" charset="0"/>
              </a:rPr>
              <a:t>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not created 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author.</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0" name="Text Box 3"/>
          <p:cNvSpPr txBox="1">
            <a:spLocks noChangeArrowheads="1"/>
          </p:cNvSpPr>
          <p:nvPr/>
        </p:nvSpPr>
        <p:spPr bwMode="auto">
          <a:xfrm>
            <a:off x="270280" y="265084"/>
            <a:ext cx="3268102" cy="38577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an Article </a:t>
            </a:r>
            <a:endParaRPr lang="en-GB" altLang="en-US" sz="15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825" b="1" dirty="0" smtClean="0">
                <a:solidFill>
                  <a:srgbClr val="000000"/>
                </a:solidFill>
                <a:latin typeface="Arial Narrow" panose="020B0606020202030204" pitchFamily="34" charset="0"/>
              </a:rPr>
              <a:t>(</a:t>
            </a:r>
            <a:r>
              <a:rPr lang="en-GB" altLang="en-US" sz="825" dirty="0">
                <a:solidFill>
                  <a:srgbClr val="000000"/>
                </a:solidFill>
                <a:latin typeface="Arial Narrow" panose="020B0606020202030204" pitchFamily="34" charset="0"/>
              </a:rPr>
              <a:t>Journal, magazine, newspaper article. May not have been ‘peer reviewed’</a:t>
            </a:r>
            <a:r>
              <a:rPr lang="en-GB" altLang="en-US" sz="825" b="1" dirty="0">
                <a:solidFill>
                  <a:srgbClr val="000000"/>
                </a:solidFill>
                <a:latin typeface="Arial Narrow" panose="020B0606020202030204" pitchFamily="34" charset="0"/>
              </a:rPr>
              <a:t>)</a:t>
            </a:r>
            <a:endParaRPr lang="en-US" altLang="en-US" sz="1350" dirty="0">
              <a:latin typeface="Arial Narrow" panose="020B0606020202030204" pitchFamily="34" charset="0"/>
            </a:endParaRPr>
          </a:p>
        </p:txBody>
      </p:sp>
      <p:sp>
        <p:nvSpPr>
          <p:cNvPr id="11" name="Text Box 4"/>
          <p:cNvSpPr txBox="1">
            <a:spLocks noChangeArrowheads="1"/>
          </p:cNvSpPr>
          <p:nvPr/>
        </p:nvSpPr>
        <p:spPr bwMode="auto">
          <a:xfrm>
            <a:off x="251520" y="992690"/>
            <a:ext cx="8663880" cy="107516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100" dirty="0">
              <a:latin typeface="Arial Narrow" panose="020B0606020202030204" pitchFamily="34" charset="0"/>
            </a:endParaRPr>
          </a:p>
        </p:txBody>
      </p:sp>
      <p:grpSp>
        <p:nvGrpSpPr>
          <p:cNvPr id="12" name="Group 11"/>
          <p:cNvGrpSpPr/>
          <p:nvPr/>
        </p:nvGrpSpPr>
        <p:grpSpPr>
          <a:xfrm>
            <a:off x="4647139" y="117438"/>
            <a:ext cx="4496861" cy="775121"/>
            <a:chOff x="553157" y="2710656"/>
            <a:chExt cx="5995634" cy="1033463"/>
          </a:xfrm>
        </p:grpSpPr>
        <p:pic>
          <p:nvPicPr>
            <p:cNvPr id="13" name="Picture 6"/>
            <p:cNvPicPr>
              <a:picLocks noChangeAspect="1" noChangeArrowheads="1"/>
            </p:cNvPicPr>
            <p:nvPr/>
          </p:nvPicPr>
          <p:blipFill rotWithShape="1">
            <a:blip r:embed="rId4">
              <a:extLst>
                <a:ext uri="{28A0092B-C50C-407E-A947-70E740481C1C}">
                  <a14:useLocalDpi xmlns:a14="http://schemas.microsoft.com/office/drawing/2010/main" val="0"/>
                </a:ext>
              </a:extLst>
            </a:blip>
            <a:srcRect r="9776"/>
            <a:stretch/>
          </p:blipFill>
          <p:spPr bwMode="auto">
            <a:xfrm>
              <a:off x="553157" y="2710656"/>
              <a:ext cx="5995634" cy="10334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4" name="Rectangle 7"/>
            <p:cNvSpPr>
              <a:spLocks noChangeArrowheads="1"/>
            </p:cNvSpPr>
            <p:nvPr/>
          </p:nvSpPr>
          <p:spPr bwMode="auto">
            <a:xfrm>
              <a:off x="2980267" y="3090525"/>
              <a:ext cx="688622" cy="273723"/>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348463" y="1929863"/>
            <a:ext cx="238125" cy="238125"/>
          </a:xfrm>
          <a:prstGeom prst="rect">
            <a:avLst/>
          </a:prstGeom>
        </p:spPr>
      </p:pic>
    </p:spTree>
    <p:extLst>
      <p:ext uri="{BB962C8B-B14F-4D97-AF65-F5344CB8AC3E}">
        <p14:creationId xmlns:p14="http://schemas.microsoft.com/office/powerpoint/2010/main" val="333564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15516" y="593168"/>
            <a:ext cx="8712967" cy="51229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Refereed-</a:t>
            </a:r>
            <a:r>
              <a:rPr lang="en-GB" altLang="en-US" sz="1100" b="1"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Has </a:t>
            </a:r>
            <a:r>
              <a:rPr lang="en-GB" altLang="en-US" sz="1100" dirty="0">
                <a:solidFill>
                  <a:srgbClr val="000000"/>
                </a:solidFill>
                <a:latin typeface="Arial Narrow" panose="020B0606020202030204" pitchFamily="34" charset="0"/>
              </a:rPr>
              <a:t>the works been through refereed? Yes/No.</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etc...</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Journal or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Publication Title-</a:t>
            </a:r>
            <a:r>
              <a:rPr lang="en-GB" altLang="en-US" sz="1100" dirty="0">
                <a:solidFill>
                  <a:srgbClr val="000000"/>
                </a:solidFill>
                <a:latin typeface="Arial Narrow" panose="020B0606020202030204" pitchFamily="34" charset="0"/>
              </a:rPr>
              <a:t>Title of the publication the works appeared in.</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ISSN (Print)-	</a:t>
            </a:r>
            <a:r>
              <a:rPr lang="en-GB" altLang="en-US" sz="1100" dirty="0" smtClean="0">
                <a:solidFill>
                  <a:srgbClr val="000000"/>
                </a:solidFill>
                <a:latin typeface="Arial Narrow" panose="020B0606020202030204" pitchFamily="34" charset="0"/>
              </a:rPr>
              <a:t>International </a:t>
            </a:r>
            <a:r>
              <a:rPr lang="en-GB" altLang="en-US" sz="1100" dirty="0">
                <a:solidFill>
                  <a:srgbClr val="000000"/>
                </a:solidFill>
                <a:latin typeface="Arial Narrow" panose="020B0606020202030204" pitchFamily="34" charset="0"/>
              </a:rPr>
              <a:t>Standard Serial Number.</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err="1">
                <a:solidFill>
                  <a:srgbClr val="000000"/>
                </a:solidFill>
                <a:latin typeface="Arial Narrow" panose="020B0606020202030204" pitchFamily="34" charset="0"/>
              </a:rPr>
              <a:t>eISSN</a:t>
            </a:r>
            <a:r>
              <a:rPr lang="en-GB" altLang="en-US" sz="1100" b="1"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Electronic </a:t>
            </a:r>
            <a:r>
              <a:rPr lang="en-GB" altLang="en-US" sz="1100" dirty="0">
                <a:solidFill>
                  <a:srgbClr val="000000"/>
                </a:solidFill>
                <a:latin typeface="Arial Narrow" panose="020B0606020202030204" pitchFamily="34" charset="0"/>
              </a:rPr>
              <a:t>International Standard Serial Number.</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abbreviations.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Volume-	</a:t>
            </a:r>
            <a:r>
              <a:rPr lang="en-GB" altLang="en-US" sz="1100" dirty="0" smtClean="0">
                <a:solidFill>
                  <a:srgbClr val="000000"/>
                </a:solidFill>
                <a:latin typeface="Arial Narrow" panose="020B0606020202030204" pitchFamily="34" charset="0"/>
              </a:rPr>
              <a:t>Volume </a:t>
            </a:r>
            <a:r>
              <a:rPr lang="en-GB" altLang="en-US" sz="1100" dirty="0">
                <a:solidFill>
                  <a:srgbClr val="000000"/>
                </a:solidFill>
                <a:latin typeface="Arial Narrow" panose="020B0606020202030204" pitchFamily="34" charset="0"/>
              </a:rPr>
              <a:t>of publication works appeared 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Number-	</a:t>
            </a:r>
            <a:r>
              <a:rPr lang="en-GB" altLang="en-US" sz="1100" dirty="0" smtClean="0">
                <a:solidFill>
                  <a:srgbClr val="000000"/>
                </a:solidFill>
                <a:latin typeface="Arial Narrow" panose="020B0606020202030204" pitchFamily="34" charset="0"/>
              </a:rPr>
              <a:t>Number </a:t>
            </a:r>
            <a:r>
              <a:rPr lang="en-GB" altLang="en-US" sz="1100" dirty="0">
                <a:solidFill>
                  <a:srgbClr val="000000"/>
                </a:solidFill>
                <a:latin typeface="Arial Narrow" panose="020B0606020202030204" pitchFamily="34" charset="0"/>
              </a:rPr>
              <a:t>of publication the works appeared in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Page Range-	</a:t>
            </a:r>
            <a:r>
              <a:rPr lang="en-GB" altLang="en-US" sz="1100" dirty="0" smtClean="0">
                <a:solidFill>
                  <a:srgbClr val="000000"/>
                </a:solidFill>
                <a:latin typeface="Arial Narrow" panose="020B0606020202030204" pitchFamily="34" charset="0"/>
              </a:rPr>
              <a:t>Range </a:t>
            </a:r>
            <a:r>
              <a:rPr lang="en-GB" altLang="en-US" sz="1100" dirty="0">
                <a:solidFill>
                  <a:srgbClr val="000000"/>
                </a:solidFill>
                <a:latin typeface="Arial Narrow" panose="020B0606020202030204" pitchFamily="34" charset="0"/>
              </a:rPr>
              <a:t>the works appears in the publication.</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Identification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Number-	</a:t>
            </a:r>
            <a:r>
              <a:rPr lang="en-GB" altLang="en-US" sz="1100" dirty="0" smtClean="0">
                <a:solidFill>
                  <a:srgbClr val="000000"/>
                </a:solidFill>
                <a:latin typeface="Arial Narrow" panose="020B0606020202030204" pitchFamily="34" charset="0"/>
              </a:rPr>
              <a:t>Digital </a:t>
            </a:r>
            <a:r>
              <a:rPr lang="en-GB" altLang="en-US" sz="1100" dirty="0">
                <a:solidFill>
                  <a:srgbClr val="000000"/>
                </a:solidFill>
                <a:latin typeface="Arial Narrow" panose="020B0606020202030204" pitchFamily="34" charset="0"/>
              </a:rPr>
              <a:t>Object Identifier.</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Funders-</a:t>
            </a:r>
            <a:r>
              <a:rPr lang="en-GB" altLang="en-US" sz="1100" b="1" dirty="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Funders 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Projects completed by the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uploaded </a:t>
            </a:r>
            <a:r>
              <a:rPr lang="en-GB" altLang="en-US" sz="1100" dirty="0" smtClean="0">
                <a:solidFill>
                  <a:srgbClr val="000000"/>
                </a:solidFill>
                <a:latin typeface="Arial Narrow" panose="020B0606020202030204" pitchFamily="34" charset="0"/>
              </a:rPr>
              <a:t>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boxes. </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This shows on the </a:t>
            </a:r>
            <a:r>
              <a:rPr lang="en-GB" altLang="en-US" sz="1100" dirty="0" smtClean="0">
                <a:solidFill>
                  <a:srgbClr val="000000"/>
                </a:solidFill>
                <a:latin typeface="Arial Narrow" panose="020B0606020202030204" pitchFamily="34" charset="0"/>
              </a:rPr>
              <a:t>CLoK </a:t>
            </a:r>
            <a:r>
              <a:rPr lang="en-GB" altLang="en-US" sz="1100" dirty="0">
                <a:solidFill>
                  <a:srgbClr val="000000"/>
                </a:solidFill>
                <a:latin typeface="Arial Narrow" panose="020B0606020202030204" pitchFamily="34" charset="0"/>
              </a:rPr>
              <a:t>record).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r>
              <a:rPr lang="en-GB" altLang="en-US" sz="1100" dirty="0" smtClean="0">
                <a:solidFill>
                  <a:srgbClr val="000000"/>
                </a:solidFill>
                <a:latin typeface="Arial Narrow" panose="020B0606020202030204" pitchFamily="34" charset="0"/>
              </a:rPr>
              <a:t>                          </a:t>
            </a: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webpage-</a:t>
            </a:r>
            <a:r>
              <a:rPr lang="en-US" altLang="en-US" sz="1100" dirty="0" smtClean="0">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142844" y="116632"/>
            <a:ext cx="3205020" cy="646331"/>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Details</a:t>
            </a:r>
          </a:p>
          <a:p>
            <a:endParaRPr lang="en-GB" dirty="0"/>
          </a:p>
        </p:txBody>
      </p:sp>
    </p:spTree>
    <p:extLst>
      <p:ext uri="{BB962C8B-B14F-4D97-AF65-F5344CB8AC3E}">
        <p14:creationId xmlns:p14="http://schemas.microsoft.com/office/powerpoint/2010/main" val="257212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467544" y="257142"/>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Book</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51520" y="1008355"/>
            <a:ext cx="8686295" cy="74831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100" dirty="0">
              <a:latin typeface="Arial Narrow" panose="020B0606020202030204" pitchFamily="34" charset="0"/>
            </a:endParaRPr>
          </a:p>
        </p:txBody>
      </p:sp>
      <p:grpSp>
        <p:nvGrpSpPr>
          <p:cNvPr id="11" name="Group 10"/>
          <p:cNvGrpSpPr/>
          <p:nvPr/>
        </p:nvGrpSpPr>
        <p:grpSpPr>
          <a:xfrm>
            <a:off x="3995936" y="91389"/>
            <a:ext cx="4624394" cy="883470"/>
            <a:chOff x="20638" y="2955925"/>
            <a:chExt cx="6165673" cy="1177925"/>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382"/>
            <a:stretch/>
          </p:blipFill>
          <p:spPr bwMode="auto">
            <a:xfrm>
              <a:off x="20638" y="2955925"/>
              <a:ext cx="6165673" cy="11779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2493662" y="3364477"/>
              <a:ext cx="698813" cy="31198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94397" y="1833634"/>
            <a:ext cx="8621003" cy="42229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The published title of the works you are depositing.</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		</a:t>
            </a:r>
            <a:r>
              <a:rPr lang="en-GB" altLang="en-US" sz="1100" dirty="0">
                <a:solidFill>
                  <a:srgbClr val="000000"/>
                </a:solidFill>
                <a:latin typeface="Arial Narrow" panose="020B0606020202030204" pitchFamily="34" charset="0"/>
              </a:rPr>
              <a:t>The published abstract– usually found as part of the publication </a:t>
            </a:r>
            <a:r>
              <a:rPr lang="en-GB" altLang="en-US" sz="1100" dirty="0" smtClean="0">
                <a:solidFill>
                  <a:srgbClr val="000000"/>
                </a:solidFill>
                <a:latin typeface="Arial Narrow" panose="020B0606020202030204" pitchFamily="34" charset="0"/>
              </a:rPr>
              <a:t>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Contents-		</a:t>
            </a:r>
            <a:r>
              <a:rPr lang="en-GB" altLang="en-US" sz="1100" dirty="0">
                <a:solidFill>
                  <a:srgbClr val="000000"/>
                </a:solidFill>
                <a:latin typeface="Arial Narrow" panose="020B0606020202030204" pitchFamily="34" charset="0"/>
              </a:rPr>
              <a:t>Contents of the </a:t>
            </a:r>
            <a:r>
              <a:rPr lang="en-GB" altLang="en-US" sz="1100" dirty="0" smtClean="0">
                <a:solidFill>
                  <a:srgbClr val="000000"/>
                </a:solidFill>
                <a:latin typeface="Arial Narrow" panose="020B0606020202030204" pitchFamily="34" charset="0"/>
              </a:rPr>
              <a:t>book list chapters if you would like them to be searchable.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Autofill </a:t>
            </a:r>
            <a:r>
              <a:rPr lang="en-GB" altLang="en-US" sz="1100" dirty="0" smtClean="0">
                <a:solidFill>
                  <a:srgbClr val="000000"/>
                </a:solidFill>
                <a:latin typeface="Arial Narrow" panose="020B0606020202030204" pitchFamily="34" charset="0"/>
              </a:rPr>
              <a:t>			suggestion that </a:t>
            </a:r>
            <a:r>
              <a:rPr lang="en-GB" altLang="en-US" sz="1100" dirty="0">
                <a:solidFill>
                  <a:srgbClr val="000000"/>
                </a:solidFill>
                <a:latin typeface="Arial Narrow" panose="020B0606020202030204" pitchFamily="34" charset="0"/>
              </a:rPr>
              <a:t>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not </a:t>
            </a:r>
            <a:r>
              <a:rPr lang="en-GB" altLang="en-US" sz="1100" dirty="0" smtClean="0">
                <a:solidFill>
                  <a:srgbClr val="000000"/>
                </a:solidFill>
                <a:latin typeface="Arial Narrow" panose="020B0606020202030204" pitchFamily="34" charset="0"/>
              </a:rPr>
              <a:t>created </a:t>
            </a:r>
            <a:r>
              <a:rPr lang="en-GB" altLang="en-US" sz="1100" dirty="0">
                <a:solidFill>
                  <a:srgbClr val="000000"/>
                </a:solidFill>
                <a:latin typeface="Arial Narrow" panose="020B0606020202030204" pitchFamily="34" charset="0"/>
              </a:rPr>
              <a:t>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Editors-		</a:t>
            </a:r>
            <a:r>
              <a:rPr lang="en-GB" altLang="en-US" sz="1100" dirty="0">
                <a:solidFill>
                  <a:srgbClr val="000000"/>
                </a:solidFill>
                <a:latin typeface="Arial Narrow" panose="020B0606020202030204" pitchFamily="34" charset="0"/>
              </a:rPr>
              <a:t>Editors of the book.</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r>
              <a:rPr lang="en-GB" altLang="en-US" sz="1100" dirty="0" smtClean="0">
                <a:solidFill>
                  <a:srgbClr val="000000"/>
                </a:solidFill>
                <a:latin typeface="Arial Narrow" panose="020B0606020202030204" pitchFamily="34" charset="0"/>
              </a:rPr>
              <a:t>author</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20" name="Rectangle 19"/>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1" name="Right Arrow 20">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2" name="Rectangle 21"/>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3" name="Right Arrow 22">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374886" y="1841759"/>
            <a:ext cx="238125" cy="238125"/>
          </a:xfrm>
          <a:prstGeom prst="rect">
            <a:avLst/>
          </a:prstGeom>
        </p:spPr>
      </p:pic>
    </p:spTree>
    <p:extLst>
      <p:ext uri="{BB962C8B-B14F-4D97-AF65-F5344CB8AC3E}">
        <p14:creationId xmlns:p14="http://schemas.microsoft.com/office/powerpoint/2010/main" val="426333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0" y="702224"/>
            <a:ext cx="8663879" cy="494306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Refereed-</a:t>
            </a:r>
            <a:r>
              <a:rPr lang="en-GB" altLang="en-US" sz="1100" b="1"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Has </a:t>
            </a:r>
            <a:r>
              <a:rPr lang="en-GB" altLang="en-US" sz="1100" dirty="0">
                <a:solidFill>
                  <a:srgbClr val="000000"/>
                </a:solidFill>
                <a:latin typeface="Arial Narrow" panose="020B0606020202030204" pitchFamily="34" charset="0"/>
              </a:rPr>
              <a:t>the works been through refereed? Yes/No.</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a:t>
            </a:r>
            <a:r>
              <a:rPr lang="en-GB" altLang="en-US" sz="1100" dirty="0" smtClean="0">
                <a:solidFill>
                  <a:srgbClr val="000000"/>
                </a:solidFill>
                <a:latin typeface="Arial Narrow" panose="020B0606020202030204" pitchFamily="34" charset="0"/>
              </a:rPr>
              <a:t>		etc</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Place of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Publication-	</a:t>
            </a:r>
            <a:r>
              <a:rPr lang="en-GB" altLang="en-US" sz="1100" dirty="0" smtClean="0">
                <a:solidFill>
                  <a:srgbClr val="000000"/>
                </a:solidFill>
                <a:latin typeface="Arial Narrow" panose="020B0606020202030204" pitchFamily="34" charset="0"/>
              </a:rPr>
              <a:t>Where </a:t>
            </a:r>
            <a:r>
              <a:rPr lang="en-GB" altLang="en-US" sz="1100" dirty="0">
                <a:solidFill>
                  <a:srgbClr val="000000"/>
                </a:solidFill>
                <a:latin typeface="Arial Narrow" panose="020B0606020202030204" pitchFamily="34" charset="0"/>
              </a:rPr>
              <a:t>the book was </a:t>
            </a:r>
            <a:r>
              <a:rPr lang="en-GB" altLang="en-US" sz="1100" dirty="0" smtClean="0">
                <a:solidFill>
                  <a:srgbClr val="000000"/>
                </a:solidFill>
                <a:latin typeface="Arial Narrow" panose="020B0606020202030204" pitchFamily="34" charset="0"/>
              </a:rPr>
              <a:t>printed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abbreviations.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Number of </a:t>
            </a:r>
            <a:r>
              <a:rPr lang="en-GB" altLang="en-US" sz="1100" b="1" dirty="0" smtClean="0">
                <a:solidFill>
                  <a:srgbClr val="000000"/>
                </a:solidFill>
                <a:latin typeface="Arial Narrow" panose="020B0606020202030204" pitchFamily="34" charset="0"/>
              </a:rPr>
              <a:t>Pages-</a:t>
            </a:r>
            <a:r>
              <a:rPr lang="en-GB" altLang="en-US" sz="1100" dirty="0" smtClean="0">
                <a:solidFill>
                  <a:srgbClr val="000000"/>
                </a:solidFill>
                <a:latin typeface="Arial Narrow" panose="020B0606020202030204" pitchFamily="34" charset="0"/>
              </a:rPr>
              <a:t>Total </a:t>
            </a:r>
            <a:r>
              <a:rPr lang="en-GB" altLang="en-US" sz="1100" dirty="0">
                <a:solidFill>
                  <a:srgbClr val="000000"/>
                </a:solidFill>
                <a:latin typeface="Arial Narrow" panose="020B0606020202030204" pitchFamily="34" charset="0"/>
              </a:rPr>
              <a:t>pages in the book.</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Series Name-	</a:t>
            </a:r>
            <a:r>
              <a:rPr lang="en-GB" altLang="en-US" sz="1100" dirty="0" smtClean="0">
                <a:solidFill>
                  <a:srgbClr val="000000"/>
                </a:solidFill>
                <a:latin typeface="Arial Narrow" panose="020B0606020202030204" pitchFamily="34" charset="0"/>
              </a:rPr>
              <a:t>Name </a:t>
            </a:r>
            <a:r>
              <a:rPr lang="en-GB" altLang="en-US" sz="1100" dirty="0">
                <a:solidFill>
                  <a:srgbClr val="000000"/>
                </a:solidFill>
                <a:latin typeface="Arial Narrow" panose="020B0606020202030204" pitchFamily="34" charset="0"/>
              </a:rPr>
              <a:t>of the series  the book is 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Volume-	</a:t>
            </a:r>
            <a:r>
              <a:rPr lang="en-GB" altLang="en-US" sz="1100" dirty="0" smtClean="0">
                <a:solidFill>
                  <a:srgbClr val="000000"/>
                </a:solidFill>
                <a:latin typeface="Arial Narrow" panose="020B0606020202030204" pitchFamily="34" charset="0"/>
              </a:rPr>
              <a:t>Volume </a:t>
            </a:r>
            <a:r>
              <a:rPr lang="en-GB" altLang="en-US" sz="1100" dirty="0">
                <a:solidFill>
                  <a:srgbClr val="000000"/>
                </a:solidFill>
                <a:latin typeface="Arial Narrow" panose="020B0606020202030204" pitchFamily="34" charset="0"/>
              </a:rPr>
              <a:t>of publication works appeared 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Number-	</a:t>
            </a:r>
            <a:r>
              <a:rPr lang="en-GB" altLang="en-US" sz="1100" dirty="0" smtClean="0">
                <a:solidFill>
                  <a:srgbClr val="000000"/>
                </a:solidFill>
                <a:latin typeface="Arial Narrow" panose="020B0606020202030204" pitchFamily="34" charset="0"/>
              </a:rPr>
              <a:t>Number </a:t>
            </a:r>
            <a:r>
              <a:rPr lang="en-GB" altLang="en-US" sz="1100" dirty="0">
                <a:solidFill>
                  <a:srgbClr val="000000"/>
                </a:solidFill>
                <a:latin typeface="Arial Narrow" panose="020B0606020202030204" pitchFamily="34" charset="0"/>
              </a:rPr>
              <a:t>of publication works appeared 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ISBN-	</a:t>
            </a:r>
            <a:r>
              <a:rPr lang="en-GB" altLang="en-US" sz="1100" dirty="0" smtClean="0">
                <a:solidFill>
                  <a:srgbClr val="000000"/>
                </a:solidFill>
                <a:latin typeface="Arial Narrow" panose="020B0606020202030204" pitchFamily="34" charset="0"/>
              </a:rPr>
              <a:t>International </a:t>
            </a:r>
            <a:r>
              <a:rPr lang="en-GB" altLang="en-US" sz="1100" dirty="0">
                <a:solidFill>
                  <a:srgbClr val="000000"/>
                </a:solidFill>
                <a:latin typeface="Arial Narrow" panose="020B0606020202030204" pitchFamily="34" charset="0"/>
              </a:rPr>
              <a:t>Standard Book Number .</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uploaded </a:t>
            </a:r>
            <a:r>
              <a:rPr lang="en-GB" altLang="en-US" sz="1100" dirty="0" smtClean="0">
                <a:solidFill>
                  <a:srgbClr val="000000"/>
                </a:solidFill>
                <a:latin typeface="Arial Narrow" panose="020B0606020202030204" pitchFamily="34" charset="0"/>
              </a:rPr>
              <a:t>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142844" y="116632"/>
            <a:ext cx="2628956"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348358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0" y="266275"/>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an Artefact</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51520" y="1161174"/>
            <a:ext cx="8663880" cy="10263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200" dirty="0">
                <a:solidFill>
                  <a:srgbClr val="000000"/>
                </a:solidFill>
                <a:latin typeface="Arial Narrow" panose="020B0606020202030204" pitchFamily="34" charset="0"/>
              </a:rPr>
              <a:t>After selecting </a:t>
            </a:r>
            <a:r>
              <a:rPr lang="en-GB" altLang="en-US" sz="1200" b="1" dirty="0">
                <a:solidFill>
                  <a:srgbClr val="000000"/>
                </a:solidFill>
                <a:latin typeface="Arial Narrow" panose="020B0606020202030204" pitchFamily="34" charset="0"/>
              </a:rPr>
              <a:t>‘Next’ </a:t>
            </a:r>
            <a:r>
              <a:rPr lang="en-GB" altLang="en-US" sz="1200" dirty="0">
                <a:solidFill>
                  <a:srgbClr val="000000"/>
                </a:solidFill>
                <a:latin typeface="Arial Narrow" panose="020B0606020202030204" pitchFamily="34" charset="0"/>
              </a:rPr>
              <a:t>you will be directed to the </a:t>
            </a:r>
            <a:r>
              <a:rPr lang="en-GB" altLang="en-US" sz="1200" b="1" dirty="0">
                <a:solidFill>
                  <a:srgbClr val="000000"/>
                </a:solidFill>
                <a:latin typeface="Arial Narrow" panose="020B0606020202030204" pitchFamily="34" charset="0"/>
              </a:rPr>
              <a:t>‘Upload’ </a:t>
            </a:r>
            <a:r>
              <a:rPr lang="en-GB" altLang="en-US" sz="12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200" b="1" dirty="0">
                <a:solidFill>
                  <a:srgbClr val="000000"/>
                </a:solidFill>
                <a:latin typeface="Arial Narrow" panose="020B0606020202030204" pitchFamily="34" charset="0"/>
              </a:rPr>
              <a:t>‘Next’ </a:t>
            </a:r>
            <a:r>
              <a:rPr lang="en-GB" altLang="en-US" sz="1200" dirty="0">
                <a:solidFill>
                  <a:srgbClr val="000000"/>
                </a:solidFill>
                <a:latin typeface="Arial Narrow" panose="020B0606020202030204" pitchFamily="34" charset="0"/>
              </a:rPr>
              <a:t>to proceed to the </a:t>
            </a:r>
            <a:r>
              <a:rPr lang="en-GB" altLang="en-US" sz="1200" b="1" dirty="0">
                <a:solidFill>
                  <a:srgbClr val="000000"/>
                </a:solidFill>
                <a:latin typeface="Arial Narrow" panose="020B0606020202030204" pitchFamily="34" charset="0"/>
              </a:rPr>
              <a:t>‘Details’ </a:t>
            </a:r>
            <a:r>
              <a:rPr lang="en-GB" altLang="en-US" sz="12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2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200" dirty="0">
              <a:latin typeface="Arial Narrow" panose="020B0606020202030204" pitchFamily="34" charset="0"/>
            </a:endParaRPr>
          </a:p>
        </p:txBody>
      </p:sp>
      <p:grpSp>
        <p:nvGrpSpPr>
          <p:cNvPr id="11" name="Group 4"/>
          <p:cNvGrpSpPr>
            <a:grpSpLocks/>
          </p:cNvGrpSpPr>
          <p:nvPr/>
        </p:nvGrpSpPr>
        <p:grpSpPr bwMode="auto">
          <a:xfrm>
            <a:off x="4156794" y="85913"/>
            <a:ext cx="4520145" cy="883470"/>
            <a:chOff x="106860975" y="107178926"/>
            <a:chExt cx="6161797" cy="1178864"/>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438"/>
            <a:stretch/>
          </p:blipFill>
          <p:spPr bwMode="auto">
            <a:xfrm>
              <a:off x="106860975" y="107178926"/>
              <a:ext cx="6161797" cy="117886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109333990" y="107587804"/>
              <a:ext cx="698810" cy="31223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51520" y="2248049"/>
            <a:ext cx="8663880" cy="321954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The published title of the works you are depositing.</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		</a:t>
            </a:r>
            <a:r>
              <a:rPr lang="en-GB" altLang="en-US" sz="1100" dirty="0">
                <a:solidFill>
                  <a:srgbClr val="000000"/>
                </a:solidFill>
                <a:latin typeface="Arial Narrow" panose="020B0606020202030204" pitchFamily="34" charset="0"/>
              </a:rPr>
              <a:t>The published abstract– usually found as part of the publication </a:t>
            </a:r>
            <a:r>
              <a:rPr lang="en-GB" altLang="en-US" sz="1100" dirty="0" smtClean="0">
                <a:solidFill>
                  <a:srgbClr val="000000"/>
                </a:solidFill>
                <a:latin typeface="Arial Narrow" panose="020B0606020202030204" pitchFamily="34" charset="0"/>
              </a:rPr>
              <a:t>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Autofill </a:t>
            </a:r>
            <a:r>
              <a:rPr lang="en-GB" altLang="en-US" sz="1100" dirty="0" smtClean="0">
                <a:solidFill>
                  <a:srgbClr val="000000"/>
                </a:solidFill>
                <a:latin typeface="Arial Narrow" panose="020B0606020202030204" pitchFamily="34" charset="0"/>
              </a:rPr>
              <a:t>			suggestion </a:t>
            </a:r>
            <a:r>
              <a:rPr lang="en-GB" altLang="en-US" sz="1100" dirty="0">
                <a:solidFill>
                  <a:srgbClr val="000000"/>
                </a:solidFill>
                <a:latin typeface="Arial Narrow" panose="020B0606020202030204" pitchFamily="34" charset="0"/>
              </a:rPr>
              <a:t>that </a:t>
            </a:r>
            <a:r>
              <a:rPr lang="en-GB" altLang="en-US" sz="1100" dirty="0" smtClean="0">
                <a:solidFill>
                  <a:srgbClr val="000000"/>
                </a:solidFill>
                <a:latin typeface="Arial Narrow" panose="020B0606020202030204" pitchFamily="34" charset="0"/>
              </a:rPr>
              <a:t>pops </a:t>
            </a:r>
            <a:r>
              <a:rPr lang="en-GB" altLang="en-US" sz="1100" dirty="0">
                <a:solidFill>
                  <a:srgbClr val="000000"/>
                </a:solidFill>
                <a:latin typeface="Arial Narrow" panose="020B0606020202030204" pitchFamily="34" charset="0"/>
              </a:rPr>
              <a:t>up 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not created 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		author.</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302338" y="2235151"/>
            <a:ext cx="238125" cy="238125"/>
          </a:xfrm>
          <a:prstGeom prst="rect">
            <a:avLst/>
          </a:prstGeom>
        </p:spPr>
      </p:pic>
    </p:spTree>
    <p:extLst>
      <p:ext uri="{BB962C8B-B14F-4D97-AF65-F5344CB8AC3E}">
        <p14:creationId xmlns:p14="http://schemas.microsoft.com/office/powerpoint/2010/main" val="415217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42530" y="1064086"/>
            <a:ext cx="8663880" cy="402109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Media </a:t>
            </a:r>
            <a:r>
              <a:rPr lang="en-GB" altLang="en-US" sz="1100" b="1" dirty="0">
                <a:solidFill>
                  <a:srgbClr val="000000"/>
                </a:solidFill>
                <a:latin typeface="Arial Narrow" panose="020B0606020202030204" pitchFamily="34" charset="0"/>
              </a:rPr>
              <a:t>of Output-	</a:t>
            </a:r>
            <a:r>
              <a:rPr lang="en-GB" altLang="en-US" sz="1100" dirty="0">
                <a:solidFill>
                  <a:srgbClr val="000000"/>
                </a:solidFill>
                <a:latin typeface="Arial Narrow" panose="020B0606020202030204" pitchFamily="34" charset="0"/>
              </a:rPr>
              <a:t>Choose one.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t>
            </a:r>
            <a:r>
              <a:rPr lang="en-GB" altLang="en-US" sz="1100" b="1" dirty="0" smtClean="0">
                <a:solidFill>
                  <a:srgbClr val="000000"/>
                </a:solidFill>
                <a:latin typeface="Arial Narrow" panose="020B0606020202030204" pitchFamily="34" charset="0"/>
              </a:rPr>
              <a:t>Address-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be used if an embargo is set on the uploaded </a:t>
            </a:r>
            <a:r>
              <a:rPr lang="en-GB" altLang="en-US" sz="1100" dirty="0" smtClean="0">
                <a:solidFill>
                  <a:srgbClr val="000000"/>
                </a:solidFill>
                <a:latin typeface="Arial Narrow" panose="020B0606020202030204" pitchFamily="34" charset="0"/>
              </a:rPr>
              <a:t>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the REF-</a:t>
            </a:r>
            <a:r>
              <a:rPr lang="en-GB" altLang="en-US" sz="1100" dirty="0" smtClean="0">
                <a:solidFill>
                  <a:srgbClr val="000000"/>
                </a:solidFill>
                <a:latin typeface="Arial Narrow" panose="020B0606020202030204" pitchFamily="34" charset="0"/>
              </a:rPr>
              <a:t> 		Ignore</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a:t>
            </a:r>
            <a:r>
              <a:rPr lang="en-GB" altLang="en-US" sz="1100" b="1" dirty="0" smtClean="0">
                <a:solidFill>
                  <a:srgbClr val="000000"/>
                </a:solidFill>
                <a:latin typeface="Arial Narrow" panose="020B0606020202030204" pitchFamily="34" charset="0"/>
              </a:rPr>
              <a:t>on</a:t>
            </a: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webpage-		</a:t>
            </a:r>
            <a:r>
              <a:rPr lang="en-GB" altLang="en-US" sz="1100" dirty="0" smtClean="0">
                <a:solidFill>
                  <a:srgbClr val="000000"/>
                </a:solidFill>
                <a:latin typeface="Arial Narrow" panose="020B0606020202030204" pitchFamily="34" charset="0"/>
              </a:rPr>
              <a:t>Ignore		</a:t>
            </a:r>
            <a:endParaRPr lang="en-US" altLang="en-US" sz="1100" dirty="0">
              <a:latin typeface="Arial Narrow" panose="020B0606020202030204" pitchFamily="34" charset="0"/>
            </a:endParaRP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179512" y="215067"/>
            <a:ext cx="2692895"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86933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51990" y="995356"/>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0" y="260213"/>
            <a:ext cx="3104053"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Show/Exhibition</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51520" y="1012017"/>
            <a:ext cx="8650775" cy="104897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4273271" y="52493"/>
            <a:ext cx="4629024" cy="884661"/>
            <a:chOff x="106860975" y="107098256"/>
            <a:chExt cx="6171824" cy="1178864"/>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291"/>
            <a:stretch/>
          </p:blipFill>
          <p:spPr bwMode="auto">
            <a:xfrm>
              <a:off x="106860975" y="107098256"/>
              <a:ext cx="6171824" cy="117886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109333990" y="107507134"/>
              <a:ext cx="698810" cy="31223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51520" y="1769555"/>
            <a:ext cx="8628761" cy="402472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The published title of the works you are depositing.</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		</a:t>
            </a:r>
            <a:r>
              <a:rPr lang="en-GB" altLang="en-US" sz="1100" dirty="0">
                <a:solidFill>
                  <a:srgbClr val="000000"/>
                </a:solidFill>
                <a:latin typeface="Arial Narrow" panose="020B0606020202030204" pitchFamily="34" charset="0"/>
              </a:rPr>
              <a:t>The published abstract– usually found as part of the publication </a:t>
            </a:r>
            <a:r>
              <a:rPr lang="en-GB" altLang="en-US" sz="1100" dirty="0" smtClean="0">
                <a:solidFill>
                  <a:srgbClr val="000000"/>
                </a:solidFill>
                <a:latin typeface="Arial Narrow" panose="020B0606020202030204" pitchFamily="34" charset="0"/>
              </a:rPr>
              <a:t>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Autofill </a:t>
            </a:r>
            <a:r>
              <a:rPr lang="en-GB" altLang="en-US" sz="1100" dirty="0" smtClean="0">
                <a:solidFill>
                  <a:srgbClr val="000000"/>
                </a:solidFill>
                <a:latin typeface="Arial Narrow" panose="020B0606020202030204" pitchFamily="34" charset="0"/>
              </a:rPr>
              <a:t>			suggestion </a:t>
            </a:r>
            <a:r>
              <a:rPr lang="en-GB" altLang="en-US" sz="1100" dirty="0">
                <a:solidFill>
                  <a:srgbClr val="000000"/>
                </a:solidFill>
                <a:latin typeface="Arial Narrow" panose="020B0606020202030204" pitchFamily="34" charset="0"/>
              </a:rPr>
              <a:t>that </a:t>
            </a:r>
            <a:r>
              <a:rPr lang="en-GB" altLang="en-US" sz="1100" dirty="0" smtClean="0">
                <a:solidFill>
                  <a:srgbClr val="000000"/>
                </a:solidFill>
                <a:latin typeface="Arial Narrow" panose="020B0606020202030204" pitchFamily="34" charset="0"/>
              </a:rPr>
              <a:t>pops </a:t>
            </a:r>
            <a:r>
              <a:rPr lang="en-GB" altLang="en-US" sz="1100" dirty="0">
                <a:solidFill>
                  <a:srgbClr val="000000"/>
                </a:solidFill>
                <a:latin typeface="Arial Narrow" panose="020B0606020202030204" pitchFamily="34" charset="0"/>
              </a:rPr>
              <a:t>up once you start entering their name(s). This ensures that the </a:t>
            </a:r>
            <a:r>
              <a:rPr lang="en-GB" altLang="en-US" sz="1100" dirty="0" smtClean="0">
                <a:solidFill>
                  <a:srgbClr val="000000"/>
                </a:solidFill>
                <a:latin typeface="Arial Narrow" panose="020B0606020202030204" pitchFamily="34" charset="0"/>
              </a:rPr>
              <a:t>email 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not created 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r>
              <a:rPr lang="en-GB" altLang="en-US" sz="1100" dirty="0" smtClean="0">
                <a:solidFill>
                  <a:srgbClr val="000000"/>
                </a:solidFill>
                <a:latin typeface="Arial Narrow" panose="020B0606020202030204" pitchFamily="34" charset="0"/>
              </a:rPr>
              <a:t>author</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Exhibitors-		</a:t>
            </a:r>
            <a:r>
              <a:rPr lang="en-GB" altLang="en-US" sz="1100" dirty="0">
                <a:solidFill>
                  <a:srgbClr val="000000"/>
                </a:solidFill>
                <a:latin typeface="Arial Narrow" panose="020B0606020202030204" pitchFamily="34" charset="0"/>
              </a:rPr>
              <a:t>Exhibitors of the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Number of Pieces-</a:t>
            </a:r>
            <a:r>
              <a:rPr lang="en-GB" altLang="en-US" sz="1100" dirty="0">
                <a:solidFill>
                  <a:srgbClr val="000000"/>
                </a:solidFill>
                <a:latin typeface="Arial Narrow" panose="020B0606020202030204" pitchFamily="34" charset="0"/>
              </a:rPr>
              <a:t>.	How many pieces in the exhibit/show.</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349658" y="1769555"/>
            <a:ext cx="238125" cy="238125"/>
          </a:xfrm>
          <a:prstGeom prst="rect">
            <a:avLst/>
          </a:prstGeom>
        </p:spPr>
      </p:pic>
    </p:spTree>
    <p:extLst>
      <p:ext uri="{BB962C8B-B14F-4D97-AF65-F5344CB8AC3E}">
        <p14:creationId xmlns:p14="http://schemas.microsoft.com/office/powerpoint/2010/main" val="162048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0" y="869377"/>
            <a:ext cx="8663880" cy="456040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Media </a:t>
            </a:r>
            <a:r>
              <a:rPr lang="en-GB" altLang="en-US" sz="1100" b="1" dirty="0">
                <a:solidFill>
                  <a:srgbClr val="000000"/>
                </a:solidFill>
                <a:latin typeface="Arial Narrow" panose="020B0606020202030204" pitchFamily="34" charset="0"/>
              </a:rPr>
              <a:t>of Output-	</a:t>
            </a:r>
            <a:r>
              <a:rPr lang="en-GB" altLang="en-US" sz="1100" dirty="0">
                <a:solidFill>
                  <a:srgbClr val="000000"/>
                </a:solidFill>
                <a:latin typeface="Arial Narrow" panose="020B0606020202030204" pitchFamily="34" charset="0"/>
              </a:rPr>
              <a:t>Choose one.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ISBN-	</a:t>
            </a:r>
            <a:r>
              <a:rPr lang="en-GB" altLang="en-US" sz="1100" dirty="0" smtClean="0">
                <a:solidFill>
                  <a:srgbClr val="000000"/>
                </a:solidFill>
                <a:latin typeface="Arial Narrow" panose="020B0606020202030204" pitchFamily="34" charset="0"/>
              </a:rPr>
              <a:t>International </a:t>
            </a:r>
            <a:r>
              <a:rPr lang="en-GB" altLang="en-US" sz="1100" dirty="0">
                <a:solidFill>
                  <a:srgbClr val="000000"/>
                </a:solidFill>
                <a:latin typeface="Arial Narrow" panose="020B0606020202030204" pitchFamily="34" charset="0"/>
              </a:rPr>
              <a:t>Standard Book Number .</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Venue Details-	</a:t>
            </a:r>
            <a:r>
              <a:rPr lang="en-GB" altLang="en-US" sz="1100" dirty="0" smtClean="0">
                <a:solidFill>
                  <a:srgbClr val="000000"/>
                </a:solidFill>
                <a:latin typeface="Arial Narrow" panose="020B0606020202030204" pitchFamily="34" charset="0"/>
              </a:rPr>
              <a:t>Building </a:t>
            </a:r>
            <a:r>
              <a:rPr lang="en-GB" altLang="en-US" sz="1100" dirty="0">
                <a:solidFill>
                  <a:srgbClr val="000000"/>
                </a:solidFill>
                <a:latin typeface="Arial Narrow" panose="020B0606020202030204" pitchFamily="34" charset="0"/>
              </a:rPr>
              <a:t>name/street name/ any other details.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Title-	</a:t>
            </a:r>
            <a:r>
              <a:rPr lang="en-GB" altLang="en-US" sz="1100" dirty="0" smtClean="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of the event the performance was </a:t>
            </a:r>
            <a:r>
              <a:rPr lang="en-GB" altLang="en-US" sz="1100" dirty="0" smtClean="0">
                <a:solidFill>
                  <a:srgbClr val="000000"/>
                </a:solidFill>
                <a:latin typeface="Arial Narrow" panose="020B0606020202030204" pitchFamily="34" charset="0"/>
              </a:rPr>
              <a:t>		performed </a:t>
            </a:r>
            <a:r>
              <a:rPr lang="en-GB" altLang="en-US" sz="1100" dirty="0">
                <a:solidFill>
                  <a:srgbClr val="000000"/>
                </a:solidFill>
                <a:latin typeface="Arial Narrow" panose="020B0606020202030204" pitchFamily="34" charset="0"/>
              </a:rPr>
              <a:t>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Location-	</a:t>
            </a:r>
            <a:r>
              <a:rPr lang="en-GB" altLang="en-US" sz="1100" dirty="0" smtClean="0">
                <a:solidFill>
                  <a:srgbClr val="000000"/>
                </a:solidFill>
                <a:latin typeface="Arial Narrow" panose="020B0606020202030204" pitchFamily="34" charset="0"/>
              </a:rPr>
              <a:t>City/County</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Dates-	</a:t>
            </a:r>
            <a:r>
              <a:rPr lang="en-GB" altLang="en-US" sz="1100" dirty="0" smtClean="0">
                <a:solidFill>
                  <a:srgbClr val="000000"/>
                </a:solidFill>
                <a:latin typeface="Arial Narrow" panose="020B0606020202030204" pitchFamily="34" charset="0"/>
              </a:rPr>
              <a:t>Dates </a:t>
            </a:r>
            <a:r>
              <a:rPr lang="en-GB" altLang="en-US" sz="1100" dirty="0">
                <a:solidFill>
                  <a:srgbClr val="000000"/>
                </a:solidFill>
                <a:latin typeface="Arial Narrow" panose="020B0606020202030204" pitchFamily="34" charset="0"/>
              </a:rPr>
              <a:t>of the event.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uploaded </a:t>
            </a:r>
            <a:r>
              <a:rPr lang="en-GB" altLang="en-US" sz="1100" dirty="0" smtClean="0">
                <a:solidFill>
                  <a:srgbClr val="000000"/>
                </a:solidFill>
                <a:latin typeface="Arial Narrow" panose="020B0606020202030204" pitchFamily="34" charset="0"/>
              </a:rPr>
              <a:t>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323528" y="116632"/>
            <a:ext cx="2448272"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40022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428564" y="821061"/>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12" name="Text Box 2"/>
          <p:cNvSpPr txBox="1">
            <a:spLocks noChangeArrowheads="1"/>
          </p:cNvSpPr>
          <p:nvPr/>
        </p:nvSpPr>
        <p:spPr bwMode="auto">
          <a:xfrm>
            <a:off x="449745" y="179008"/>
            <a:ext cx="1680352" cy="27242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2400" b="1" dirty="0">
                <a:solidFill>
                  <a:srgbClr val="000000"/>
                </a:solidFill>
                <a:latin typeface="Arial Narrow" panose="020B0606020202030204" pitchFamily="34" charset="0"/>
              </a:rPr>
              <a:t>Contents</a:t>
            </a:r>
            <a:endParaRPr lang="en-US" altLang="en-US" sz="2400" b="1" dirty="0">
              <a:latin typeface="Arial Narrow" panose="020B0606020202030204" pitchFamily="34" charset="0"/>
            </a:endParaRPr>
          </a:p>
        </p:txBody>
      </p:sp>
      <p:sp>
        <p:nvSpPr>
          <p:cNvPr id="13" name="Text Box 3"/>
          <p:cNvSpPr txBox="1">
            <a:spLocks noChangeArrowheads="1"/>
          </p:cNvSpPr>
          <p:nvPr/>
        </p:nvSpPr>
        <p:spPr bwMode="auto">
          <a:xfrm>
            <a:off x="991572" y="821061"/>
            <a:ext cx="6715602" cy="37371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marL="342900" indent="-342900" eaLnBrk="0" fontAlgn="base" hangingPunct="0">
              <a:spcBef>
                <a:spcPct val="0"/>
              </a:spcBef>
              <a:spcAft>
                <a:spcPct val="0"/>
              </a:spcAft>
              <a:buFont typeface="Arial" panose="020B0604020202020204" pitchFamily="34" charset="0"/>
              <a:buChar char="•"/>
            </a:pPr>
            <a:r>
              <a:rPr lang="en-GB" altLang="en-US" sz="2000" dirty="0" smtClean="0">
                <a:solidFill>
                  <a:srgbClr val="000000"/>
                </a:solidFill>
                <a:latin typeface="Arial Narrow" panose="020B0606020202030204" pitchFamily="34" charset="0"/>
              </a:rPr>
              <a:t>CLoK </a:t>
            </a:r>
            <a:r>
              <a:rPr lang="en-GB" altLang="en-US" sz="2000" dirty="0">
                <a:solidFill>
                  <a:srgbClr val="000000"/>
                </a:solidFill>
                <a:latin typeface="Arial Narrow" panose="020B0606020202030204" pitchFamily="34" charset="0"/>
              </a:rPr>
              <a:t>Depositing Checklist</a:t>
            </a:r>
          </a:p>
          <a:p>
            <a:pPr marL="342900" indent="-342900" eaLnBrk="0" fontAlgn="base" hangingPunct="0">
              <a:spcBef>
                <a:spcPct val="0"/>
              </a:spcBef>
              <a:spcAft>
                <a:spcPct val="0"/>
              </a:spcAft>
              <a:buFont typeface="Arial" panose="020B0604020202020204" pitchFamily="34" charset="0"/>
              <a:buChar char="•"/>
            </a:pPr>
            <a:r>
              <a:rPr lang="en-GB" altLang="en-US" sz="2000" dirty="0" smtClean="0">
                <a:solidFill>
                  <a:srgbClr val="000000"/>
                </a:solidFill>
                <a:latin typeface="Arial Narrow" panose="020B0606020202030204" pitchFamily="34" charset="0"/>
              </a:rPr>
              <a:t>Depositing </a:t>
            </a:r>
            <a:r>
              <a:rPr lang="en-GB" altLang="en-US" sz="2000" dirty="0">
                <a:solidFill>
                  <a:srgbClr val="000000"/>
                </a:solidFill>
                <a:latin typeface="Arial Narrow" panose="020B0606020202030204" pitchFamily="34" charset="0"/>
              </a:rPr>
              <a:t>Research With a DOI</a:t>
            </a:r>
          </a:p>
          <a:p>
            <a:pPr marL="342900" indent="-342900" eaLnBrk="0" fontAlgn="base" hangingPunct="0">
              <a:spcBef>
                <a:spcPct val="0"/>
              </a:spcBef>
              <a:spcAft>
                <a:spcPct val="0"/>
              </a:spcAft>
              <a:buFont typeface="Arial" panose="020B0604020202020204" pitchFamily="34" charset="0"/>
              <a:buChar char="•"/>
            </a:pPr>
            <a:r>
              <a:rPr lang="en-GB" altLang="en-US" sz="2000" dirty="0" smtClean="0">
                <a:solidFill>
                  <a:srgbClr val="000000"/>
                </a:solidFill>
                <a:latin typeface="Arial Narrow" panose="020B0606020202030204" pitchFamily="34" charset="0"/>
              </a:rPr>
              <a:t>Depositing </a:t>
            </a:r>
            <a:r>
              <a:rPr lang="en-GB" altLang="en-US" sz="2000" dirty="0">
                <a:solidFill>
                  <a:srgbClr val="000000"/>
                </a:solidFill>
                <a:latin typeface="Arial Narrow" panose="020B0606020202030204" pitchFamily="34" charset="0"/>
              </a:rPr>
              <a:t>Research without a </a:t>
            </a:r>
            <a:r>
              <a:rPr lang="en-GB" altLang="en-US" sz="2000" dirty="0" smtClean="0">
                <a:solidFill>
                  <a:srgbClr val="000000"/>
                </a:solidFill>
                <a:latin typeface="Arial Narrow" panose="020B0606020202030204" pitchFamily="34" charset="0"/>
              </a:rPr>
              <a:t>DOI</a:t>
            </a:r>
          </a:p>
          <a:p>
            <a:pPr eaLnBrk="0" fontAlgn="base" hangingPunct="0">
              <a:spcBef>
                <a:spcPct val="0"/>
              </a:spcBef>
              <a:spcAft>
                <a:spcPct val="0"/>
              </a:spcAft>
            </a:pPr>
            <a:r>
              <a:rPr lang="en-GB" altLang="en-US" sz="2000" dirty="0" smtClean="0">
                <a:solidFill>
                  <a:srgbClr val="000000"/>
                </a:solidFill>
                <a:latin typeface="Arial Narrow" panose="020B0606020202030204" pitchFamily="34" charset="0"/>
              </a:rPr>
              <a:t> </a:t>
            </a:r>
          </a:p>
          <a:p>
            <a:pPr marL="800100" indent="-342900" eaLnBrk="0" fontAlgn="base" hangingPunct="0">
              <a:spcBef>
                <a:spcPct val="0"/>
              </a:spcBef>
              <a:spcAft>
                <a:spcPct val="0"/>
              </a:spcAft>
              <a:buSzPct val="100000"/>
              <a:buFont typeface="Wingdings" panose="05000000000000000000" pitchFamily="2" charset="2"/>
              <a:buChar char="Ø"/>
            </a:pPr>
            <a:r>
              <a:rPr lang="en-GB" altLang="en-US" sz="2000" b="1" i="1" dirty="0" smtClean="0">
                <a:solidFill>
                  <a:srgbClr val="000000"/>
                </a:solidFill>
                <a:latin typeface="Arial Narrow" panose="020B0606020202030204" pitchFamily="34" charset="0"/>
              </a:rPr>
              <a:t>Article</a:t>
            </a:r>
          </a:p>
          <a:p>
            <a:pPr marL="800100" indent="-342900" eaLnBrk="0" fontAlgn="base" hangingPunct="0">
              <a:spcBef>
                <a:spcPct val="0"/>
              </a:spcBef>
              <a:spcAft>
                <a:spcPct val="0"/>
              </a:spcAft>
              <a:buSzPct val="100000"/>
              <a:buFont typeface="Wingdings" panose="05000000000000000000" pitchFamily="2" charset="2"/>
              <a:buChar char="Ø"/>
            </a:pPr>
            <a:r>
              <a:rPr lang="en-GB" altLang="en-US" sz="2000" b="1" i="1" dirty="0" smtClean="0">
                <a:solidFill>
                  <a:srgbClr val="000000"/>
                </a:solidFill>
                <a:latin typeface="Arial Narrow" panose="020B0606020202030204" pitchFamily="34" charset="0"/>
              </a:rPr>
              <a:t>Book </a:t>
            </a:r>
            <a:r>
              <a:rPr lang="en-GB" altLang="en-US" sz="2000" b="1" i="1" dirty="0">
                <a:solidFill>
                  <a:srgbClr val="000000"/>
                </a:solidFill>
                <a:latin typeface="Arial Narrow" panose="020B0606020202030204" pitchFamily="34" charset="0"/>
              </a:rPr>
              <a:t>Section</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Monograph</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Conference/Workshop item</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Book</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Artefact</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Show/Exhibition</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Performance</a:t>
            </a:r>
          </a:p>
          <a:p>
            <a:pPr marL="800100" lvl="1" indent="-342900" eaLnBrk="0" fontAlgn="base" hangingPunct="0">
              <a:spcBef>
                <a:spcPct val="0"/>
              </a:spcBef>
              <a:spcAft>
                <a:spcPct val="0"/>
              </a:spcAft>
              <a:buSzPct val="100000"/>
              <a:buFont typeface="Wingdings" panose="05000000000000000000" pitchFamily="2" charset="2"/>
              <a:buChar char="Ø"/>
            </a:pPr>
            <a:r>
              <a:rPr lang="en-GB" altLang="en-US" sz="2000" b="1" i="1" dirty="0">
                <a:solidFill>
                  <a:srgbClr val="000000"/>
                </a:solidFill>
                <a:latin typeface="Arial Narrow" panose="020B0606020202030204" pitchFamily="34" charset="0"/>
              </a:rPr>
              <a:t>Image</a:t>
            </a:r>
          </a:p>
          <a:p>
            <a:pPr eaLnBrk="0" fontAlgn="base" hangingPunct="0">
              <a:spcBef>
                <a:spcPct val="0"/>
              </a:spcBef>
              <a:spcAft>
                <a:spcPct val="0"/>
              </a:spcAft>
            </a:pPr>
            <a:endParaRPr lang="en-GB" altLang="en-US" sz="2000" dirty="0">
              <a:solidFill>
                <a:srgbClr val="000000"/>
              </a:solidFill>
              <a:latin typeface="Arial Narrow" panose="020B0606020202030204" pitchFamily="34" charset="0"/>
            </a:endParaRPr>
          </a:p>
        </p:txBody>
      </p:sp>
      <p:sp>
        <p:nvSpPr>
          <p:cNvPr id="14" name="Rectangle 13"/>
          <p:cNvSpPr/>
          <p:nvPr/>
        </p:nvSpPr>
        <p:spPr>
          <a:xfrm>
            <a:off x="2213190" y="6531446"/>
            <a:ext cx="876988" cy="306229"/>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452388" y="5851716"/>
            <a:ext cx="961984" cy="905872"/>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7" name="Right Arrow 16">
            <a:hlinkClick r:id="rId5" action="ppaction://hlinksldjump"/>
          </p:cNvPr>
          <p:cNvSpPr/>
          <p:nvPr/>
        </p:nvSpPr>
        <p:spPr>
          <a:xfrm rot="10800000">
            <a:off x="863262" y="5851716"/>
            <a:ext cx="961984" cy="898604"/>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p:cNvSpPr/>
          <p:nvPr/>
        </p:nvSpPr>
        <p:spPr>
          <a:xfrm>
            <a:off x="1166122" y="6529968"/>
            <a:ext cx="894297" cy="306229"/>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Tree>
    <p:extLst>
      <p:ext uri="{BB962C8B-B14F-4D97-AF65-F5344CB8AC3E}">
        <p14:creationId xmlns:p14="http://schemas.microsoft.com/office/powerpoint/2010/main" val="10626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3059832" y="2673320"/>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173655" y="208624"/>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Performance</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173655" y="830155"/>
            <a:ext cx="8430793" cy="73877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p>
          <a:p>
            <a:pPr eaLnBrk="0" fontAlgn="base" hangingPunct="0">
              <a:spcBef>
                <a:spcPct val="0"/>
              </a:spcBef>
              <a:spcAft>
                <a:spcPct val="0"/>
              </a:spcAft>
            </a:pP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4389050" y="-4504"/>
            <a:ext cx="4596480" cy="883470"/>
            <a:chOff x="106872266" y="107232768"/>
            <a:chExt cx="6128433" cy="1178864"/>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929"/>
            <a:stretch/>
          </p:blipFill>
          <p:spPr bwMode="auto">
            <a:xfrm>
              <a:off x="106872266" y="107232768"/>
              <a:ext cx="6128433" cy="117886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109345280" y="107641646"/>
              <a:ext cx="698810" cy="31223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28387" y="1602411"/>
            <a:ext cx="8566602" cy="427199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Title-</a:t>
            </a:r>
            <a:r>
              <a:rPr lang="en-GB" altLang="en-US" sz="1100" b="1" dirty="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The published title of the works you are depositing.</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		</a:t>
            </a:r>
            <a:r>
              <a:rPr lang="en-GB" altLang="en-US" sz="1100" dirty="0">
                <a:solidFill>
                  <a:srgbClr val="000000"/>
                </a:solidFill>
                <a:latin typeface="Arial Narrow" panose="020B0606020202030204" pitchFamily="34" charset="0"/>
              </a:rPr>
              <a:t>The published abstract– usually found as part of the publication </a:t>
            </a:r>
            <a:r>
              <a:rPr lang="en-GB" altLang="en-US" sz="1100" dirty="0" smtClean="0">
                <a:solidFill>
                  <a:srgbClr val="000000"/>
                </a:solidFill>
                <a:latin typeface="Arial Narrow" panose="020B0606020202030204" pitchFamily="34" charset="0"/>
              </a:rPr>
              <a:t>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Autofill </a:t>
            </a:r>
            <a:r>
              <a:rPr lang="en-GB" altLang="en-US" sz="1100" dirty="0" smtClean="0">
                <a:solidFill>
                  <a:srgbClr val="000000"/>
                </a:solidFill>
                <a:latin typeface="Arial Narrow" panose="020B0606020202030204" pitchFamily="34" charset="0"/>
              </a:rPr>
              <a:t>			suggestion </a:t>
            </a:r>
            <a:r>
              <a:rPr lang="en-GB" altLang="en-US" sz="1100" dirty="0">
                <a:solidFill>
                  <a:srgbClr val="000000"/>
                </a:solidFill>
                <a:latin typeface="Arial Narrow" panose="020B0606020202030204" pitchFamily="34" charset="0"/>
              </a:rPr>
              <a:t>that 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a:t>
            </a:r>
            <a:r>
              <a:rPr lang="en-GB" altLang="en-US" sz="1100" dirty="0" smtClean="0">
                <a:solidFill>
                  <a:srgbClr val="000000"/>
                </a:solidFill>
                <a:latin typeface="Arial Narrow" panose="020B0606020202030204" pitchFamily="34" charset="0"/>
              </a:rPr>
              <a:t>not created </a:t>
            </a:r>
            <a:r>
              <a:rPr lang="en-GB" altLang="en-US" sz="1100" dirty="0">
                <a:solidFill>
                  <a:srgbClr val="000000"/>
                </a:solidFill>
                <a:latin typeface="Arial Narrow" panose="020B0606020202030204" pitchFamily="34" charset="0"/>
              </a:rPr>
              <a:t>on CLoK due to 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r>
              <a:rPr lang="en-GB" altLang="en-US" sz="1100" dirty="0" smtClean="0">
                <a:solidFill>
                  <a:srgbClr val="000000"/>
                </a:solidFill>
                <a:latin typeface="Arial Narrow" panose="020B0606020202030204" pitchFamily="34" charset="0"/>
              </a:rPr>
              <a:t>author</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Producers-		</a:t>
            </a:r>
            <a:r>
              <a:rPr lang="en-GB" altLang="en-US" sz="1100" dirty="0">
                <a:solidFill>
                  <a:srgbClr val="000000"/>
                </a:solidFill>
                <a:latin typeface="Arial Narrow" panose="020B0606020202030204" pitchFamily="34" charset="0"/>
              </a:rPr>
              <a:t>Producers of the performance.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Conductors-		</a:t>
            </a:r>
            <a:r>
              <a:rPr lang="en-GB" altLang="en-US" sz="1100" dirty="0">
                <a:solidFill>
                  <a:srgbClr val="000000"/>
                </a:solidFill>
                <a:latin typeface="Arial Narrow" panose="020B0606020202030204" pitchFamily="34" charset="0"/>
              </a:rPr>
              <a:t>Conductors of the performance.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Accompaniment-	</a:t>
            </a:r>
            <a:r>
              <a:rPr lang="en-GB" altLang="en-US" sz="1100" dirty="0" smtClean="0">
                <a:solidFill>
                  <a:srgbClr val="000000"/>
                </a:solidFill>
                <a:latin typeface="Arial Narrow" panose="020B0606020202030204" pitchFamily="34" charset="0"/>
              </a:rPr>
              <a:t>anyone </a:t>
            </a:r>
            <a:r>
              <a:rPr lang="en-GB" altLang="en-US" sz="1100" dirty="0">
                <a:solidFill>
                  <a:srgbClr val="000000"/>
                </a:solidFill>
                <a:latin typeface="Arial Narrow" panose="020B0606020202030204" pitchFamily="34" charset="0"/>
              </a:rPr>
              <a:t>else involved in the performance. E.g. orchestra/musician.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262702" y="1614186"/>
            <a:ext cx="238125" cy="238125"/>
          </a:xfrm>
          <a:prstGeom prst="rect">
            <a:avLst/>
          </a:prstGeom>
        </p:spPr>
      </p:pic>
    </p:spTree>
    <p:extLst>
      <p:ext uri="{BB962C8B-B14F-4D97-AF65-F5344CB8AC3E}">
        <p14:creationId xmlns:p14="http://schemas.microsoft.com/office/powerpoint/2010/main" val="184297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1" y="662947"/>
            <a:ext cx="8663879" cy="49840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etc...</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Media of Output-	</a:t>
            </a:r>
            <a:r>
              <a:rPr lang="en-GB" altLang="en-US" sz="1100" dirty="0">
                <a:solidFill>
                  <a:srgbClr val="000000"/>
                </a:solidFill>
                <a:latin typeface="Arial Narrow" panose="020B0606020202030204" pitchFamily="34" charset="0"/>
              </a:rPr>
              <a:t>Choose one.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abbreviations.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works.</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Venue Details-	</a:t>
            </a:r>
            <a:r>
              <a:rPr lang="en-GB" altLang="en-US" sz="1100" dirty="0" smtClean="0">
                <a:solidFill>
                  <a:srgbClr val="000000"/>
                </a:solidFill>
                <a:latin typeface="Arial Narrow" panose="020B0606020202030204" pitchFamily="34" charset="0"/>
              </a:rPr>
              <a:t>Building </a:t>
            </a:r>
            <a:r>
              <a:rPr lang="en-GB" altLang="en-US" sz="1100" dirty="0">
                <a:solidFill>
                  <a:srgbClr val="000000"/>
                </a:solidFill>
                <a:latin typeface="Arial Narrow" panose="020B0606020202030204" pitchFamily="34" charset="0"/>
              </a:rPr>
              <a:t>name/street name/ any other details.</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Title-	</a:t>
            </a:r>
            <a:r>
              <a:rPr lang="en-GB" altLang="en-US" sz="1100" dirty="0" smtClean="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of the event the performance was performed in.</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Location-	</a:t>
            </a:r>
            <a:r>
              <a:rPr lang="en-GB" altLang="en-US" sz="1100" dirty="0" smtClean="0">
                <a:solidFill>
                  <a:srgbClr val="000000"/>
                </a:solidFill>
                <a:latin typeface="Arial Narrow" panose="020B0606020202030204" pitchFamily="34" charset="0"/>
              </a:rPr>
              <a:t>City/County</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Event Dates-	</a:t>
            </a:r>
            <a:r>
              <a:rPr lang="en-GB" altLang="en-US" sz="1100" dirty="0" smtClean="0">
                <a:solidFill>
                  <a:srgbClr val="000000"/>
                </a:solidFill>
                <a:latin typeface="Arial Narrow" panose="020B0606020202030204" pitchFamily="34" charset="0"/>
              </a:rPr>
              <a:t>Dates </a:t>
            </a:r>
            <a:r>
              <a:rPr lang="en-GB" altLang="en-US" sz="1100" dirty="0">
                <a:solidFill>
                  <a:srgbClr val="000000"/>
                </a:solidFill>
                <a:latin typeface="Arial Narrow" panose="020B0606020202030204" pitchFamily="34" charset="0"/>
              </a:rPr>
              <a:t>of the event.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a:t>
            </a:r>
            <a:r>
              <a:rPr lang="en-GB" altLang="en-US" sz="1100" dirty="0" smtClean="0">
                <a:solidFill>
                  <a:srgbClr val="000000"/>
                </a:solidFill>
                <a:latin typeface="Arial Narrow" panose="020B0606020202030204" pitchFamily="34" charset="0"/>
              </a:rPr>
              <a:t>uploaded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r>
              <a:rPr lang="en-GB" altLang="en-US" sz="1100" dirty="0" smtClean="0">
                <a:solidFill>
                  <a:srgbClr val="000000"/>
                </a:solidFill>
                <a:latin typeface="Arial Narrow" panose="020B0606020202030204" pitchFamily="34" charset="0"/>
              </a:rPr>
              <a:t>                       </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230413" y="183121"/>
            <a:ext cx="2049221"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93289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70280" y="254990"/>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an Image</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70280" y="1257150"/>
            <a:ext cx="8663880" cy="80369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p>
          <a:p>
            <a:pPr eaLnBrk="0" fontAlgn="base" hangingPunct="0">
              <a:spcBef>
                <a:spcPct val="0"/>
              </a:spcBef>
              <a:spcAft>
                <a:spcPct val="0"/>
              </a:spcAft>
            </a:pP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4253455" y="52281"/>
            <a:ext cx="4494744" cy="884661"/>
            <a:chOff x="106860976" y="107098256"/>
            <a:chExt cx="6135953" cy="1178864"/>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819"/>
            <a:stretch/>
          </p:blipFill>
          <p:spPr bwMode="auto">
            <a:xfrm>
              <a:off x="106860976" y="107098256"/>
              <a:ext cx="6135953" cy="117886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109333990" y="107507134"/>
              <a:ext cx="698810" cy="31223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70281" y="2348750"/>
            <a:ext cx="8645120" cy="32429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compulsory marked 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		</a:t>
            </a:r>
            <a:r>
              <a:rPr lang="en-GB" altLang="en-US" sz="1100" dirty="0">
                <a:solidFill>
                  <a:srgbClr val="000000"/>
                </a:solidFill>
                <a:latin typeface="Arial Narrow" panose="020B0606020202030204" pitchFamily="34" charset="0"/>
              </a:rPr>
              <a:t>The published title of the works you are depositing.</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Abstract-		</a:t>
            </a:r>
            <a:r>
              <a:rPr lang="en-GB" altLang="en-US" sz="1100" dirty="0">
                <a:solidFill>
                  <a:srgbClr val="000000"/>
                </a:solidFill>
                <a:latin typeface="Arial Narrow" panose="020B0606020202030204" pitchFamily="34" charset="0"/>
              </a:rPr>
              <a:t>The published abstract– usually found as part of the publication </a:t>
            </a:r>
            <a:r>
              <a:rPr lang="en-GB" altLang="en-US" sz="1100" dirty="0" smtClean="0">
                <a:solidFill>
                  <a:srgbClr val="000000"/>
                </a:solidFill>
                <a:latin typeface="Arial Narrow" panose="020B0606020202030204" pitchFamily="34" charset="0"/>
              </a:rPr>
              <a:t>information</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Enter 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Autofill </a:t>
            </a:r>
            <a:r>
              <a:rPr lang="en-GB" altLang="en-US" sz="1100" dirty="0" smtClean="0">
                <a:solidFill>
                  <a:srgbClr val="000000"/>
                </a:solidFill>
                <a:latin typeface="Arial Narrow" panose="020B0606020202030204" pitchFamily="34" charset="0"/>
              </a:rPr>
              <a:t>			suggestion </a:t>
            </a:r>
            <a:r>
              <a:rPr lang="en-GB" altLang="en-US" sz="1100" dirty="0">
                <a:solidFill>
                  <a:srgbClr val="000000"/>
                </a:solidFill>
                <a:latin typeface="Arial Narrow" panose="020B0606020202030204" pitchFamily="34" charset="0"/>
              </a:rPr>
              <a:t>that 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correct and that duplicate </a:t>
            </a:r>
            <a:r>
              <a:rPr lang="en-GB" altLang="en-US" sz="1100" dirty="0" smtClean="0">
                <a:solidFill>
                  <a:srgbClr val="000000"/>
                </a:solidFill>
                <a:latin typeface="Arial Narrow" panose="020B0606020202030204" pitchFamily="34" charset="0"/>
              </a:rPr>
              <a:t>		authors </a:t>
            </a:r>
            <a:r>
              <a:rPr lang="en-GB" altLang="en-US" sz="1100" dirty="0">
                <a:solidFill>
                  <a:srgbClr val="000000"/>
                </a:solidFill>
                <a:latin typeface="Arial Narrow" panose="020B0606020202030204" pitchFamily="34" charset="0"/>
              </a:rPr>
              <a:t>are not 	created 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Corporate Creators-	</a:t>
            </a:r>
            <a:r>
              <a:rPr lang="en-GB" altLang="en-US" sz="1100" dirty="0">
                <a:solidFill>
                  <a:srgbClr val="000000"/>
                </a:solidFill>
                <a:latin typeface="Arial Narrow" panose="020B0606020202030204" pitchFamily="34" charset="0"/>
              </a:rPr>
              <a:t>Any companies/organisations involved in the creation 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Contributors-		</a:t>
            </a:r>
            <a:r>
              <a:rPr lang="en-GB" altLang="en-US" sz="1100" dirty="0">
                <a:solidFill>
                  <a:srgbClr val="000000"/>
                </a:solidFill>
                <a:latin typeface="Arial Narrow" panose="020B0606020202030204" pitchFamily="34" charset="0"/>
              </a:rPr>
              <a:t>Anyone who has contributed to the works but are not classed as an </a:t>
            </a:r>
            <a:r>
              <a:rPr lang="en-GB" altLang="en-US" sz="1100" dirty="0" smtClean="0">
                <a:solidFill>
                  <a:srgbClr val="000000"/>
                </a:solidFill>
                <a:latin typeface="Arial Narrow" panose="020B0606020202030204" pitchFamily="34" charset="0"/>
              </a:rPr>
              <a:t>author</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Schools-		</a:t>
            </a:r>
            <a:r>
              <a:rPr lang="en-GB" altLang="en-US" sz="1100" dirty="0">
                <a:solidFill>
                  <a:srgbClr val="000000"/>
                </a:solidFill>
                <a:latin typeface="Arial Narrow" panose="020B0606020202030204" pitchFamily="34" charset="0"/>
              </a:rPr>
              <a:t>School in which the works was produced by.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Research Clusters-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Archive-		</a:t>
            </a:r>
            <a:r>
              <a:rPr lang="en-GB" altLang="en-US" sz="1100" dirty="0">
                <a:solidFill>
                  <a:srgbClr val="000000"/>
                </a:solidFill>
                <a:latin typeface="Arial Narrow" panose="020B0606020202030204" pitchFamily="34" charset="0"/>
              </a:rPr>
              <a:t>Not to be selected.</a:t>
            </a:r>
            <a:endParaRPr lang="en-US" altLang="en-US" sz="1100" dirty="0">
              <a:latin typeface="Arial Narrow" panose="020B0606020202030204" pitchFamily="34" charset="0"/>
            </a:endParaRPr>
          </a:p>
        </p:txBody>
      </p:sp>
      <p:sp>
        <p:nvSpPr>
          <p:cNvPr id="19" name="Rectangle 18"/>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0" name="Right Arrow 19">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TextBox 15"/>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17" name="Picture 16"/>
          <p:cNvPicPr>
            <a:picLocks noChangeAspect="1"/>
          </p:cNvPicPr>
          <p:nvPr/>
        </p:nvPicPr>
        <p:blipFill>
          <a:blip r:embed="rId7"/>
          <a:stretch>
            <a:fillRect/>
          </a:stretch>
        </p:blipFill>
        <p:spPr>
          <a:xfrm>
            <a:off x="6338773" y="2337169"/>
            <a:ext cx="238125" cy="238125"/>
          </a:xfrm>
          <a:prstGeom prst="rect">
            <a:avLst/>
          </a:prstGeom>
        </p:spPr>
      </p:pic>
    </p:spTree>
    <p:extLst>
      <p:ext uri="{BB962C8B-B14F-4D97-AF65-F5344CB8AC3E}">
        <p14:creationId xmlns:p14="http://schemas.microsoft.com/office/powerpoint/2010/main" val="377589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51520" y="704185"/>
            <a:ext cx="8663880" cy="472114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a:t>
            </a:r>
            <a:r>
              <a:rPr lang="en-GB" altLang="en-US" sz="1100" dirty="0" smtClean="0">
                <a:solidFill>
                  <a:srgbClr val="000000"/>
                </a:solidFill>
                <a:latin typeface="Arial Narrow" panose="020B0606020202030204" pitchFamily="34" charset="0"/>
              </a:rPr>
              <a:t> 		published etc</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Media of Output-	</a:t>
            </a:r>
            <a:r>
              <a:rPr lang="en-GB" altLang="en-US" sz="1100" dirty="0" smtClean="0">
                <a:solidFill>
                  <a:srgbClr val="000000"/>
                </a:solidFill>
                <a:latin typeface="Arial Narrow" panose="020B0606020202030204" pitchFamily="34" charset="0"/>
              </a:rPr>
              <a:t>Choose </a:t>
            </a:r>
            <a:r>
              <a:rPr lang="en-GB" altLang="en-US" sz="1100" dirty="0">
                <a:solidFill>
                  <a:srgbClr val="000000"/>
                </a:solidFill>
                <a:latin typeface="Arial Narrow" panose="020B0606020202030204" pitchFamily="34" charset="0"/>
              </a:rPr>
              <a:t>one.</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abbreviations.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a:t>
            </a:r>
            <a:r>
              <a:rPr lang="en-GB" altLang="en-US" sz="1100" dirty="0" smtClean="0">
                <a:solidFill>
                  <a:srgbClr val="000000"/>
                </a:solidFill>
                <a:latin typeface="Arial Narrow" panose="020B0606020202030204" pitchFamily="34" charset="0"/>
              </a:rPr>
              <a:t>date)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t>
            </a:r>
            <a:r>
              <a:rPr lang="en-GB" altLang="en-US" sz="1100" b="1" dirty="0" smtClean="0">
                <a:solidFill>
                  <a:srgbClr val="000000"/>
                </a:solidFill>
                <a:latin typeface="Arial Narrow" panose="020B0606020202030204" pitchFamily="34" charset="0"/>
              </a:rPr>
              <a:t>Address-</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be used if an embargo is set on the uploaded </a:t>
            </a:r>
            <a:r>
              <a:rPr lang="en-GB" altLang="en-US" sz="1100" dirty="0" smtClean="0">
                <a:solidFill>
                  <a:srgbClr val="000000"/>
                </a:solidFill>
                <a:latin typeface="Arial Narrow" panose="020B0606020202030204" pitchFamily="34" charset="0"/>
              </a:rPr>
              <a:t>	attachment</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smtClean="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of the 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Uncontrolled </a:t>
            </a:r>
            <a:r>
              <a:rPr lang="en-GB" altLang="en-US" sz="1100" b="1" dirty="0">
                <a:solidFill>
                  <a:srgbClr val="000000"/>
                </a:solidFill>
                <a:latin typeface="Arial Narrow" panose="020B0606020202030204" pitchFamily="34" charset="0"/>
              </a:rPr>
              <a:t>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(This shows on the CLoK </a:t>
            </a:r>
            <a:r>
              <a:rPr lang="en-GB" altLang="en-US" sz="1100" dirty="0" smtClean="0">
                <a:solidFill>
                  <a:srgbClr val="000000"/>
                </a:solidFill>
                <a:latin typeface="Arial Narrow" panose="020B0606020202030204" pitchFamily="34" charset="0"/>
              </a:rPr>
              <a:t>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r>
              <a:rPr lang="en-GB" altLang="en-US" sz="1100" dirty="0">
                <a:solidFill>
                  <a:srgbClr val="000000"/>
                </a:solidFill>
                <a:latin typeface="Arial Narrow" panose="020B0606020202030204" pitchFamily="34" charset="0"/>
              </a:rPr>
              <a:t>).</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record.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the REF-</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r>
              <a:rPr lang="en-GB" altLang="en-US" sz="1100" dirty="0" smtClean="0">
                <a:solidFill>
                  <a:srgbClr val="000000"/>
                </a:solidFill>
                <a:latin typeface="Arial Narrow" panose="020B0606020202030204" pitchFamily="34" charset="0"/>
              </a:rPr>
              <a:t>                        </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p:txBody>
      </p:sp>
      <p:sp>
        <p:nvSpPr>
          <p:cNvPr id="14" name="Rectangle 1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5" name="Right Arrow 14">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7" name="Right Arrow 16">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227148" y="197740"/>
            <a:ext cx="2232248" cy="369332"/>
          </a:xfrm>
          <a:prstGeom prst="rect">
            <a:avLst/>
          </a:prstGeom>
          <a:noFill/>
        </p:spPr>
        <p:txBody>
          <a:bodyPr wrap="square" rtlCol="0">
            <a:spAutoFit/>
          </a:bodyPr>
          <a:lstStyle/>
          <a:p>
            <a:r>
              <a:rPr lang="en-GB" altLang="en-US" b="1" dirty="0">
                <a:solidFill>
                  <a:srgbClr val="000000"/>
                </a:solidFill>
                <a:latin typeface="Arial Narrow" panose="020B0606020202030204" pitchFamily="34" charset="0"/>
              </a:rPr>
              <a:t>Publication </a:t>
            </a:r>
            <a:r>
              <a:rPr lang="en-GB" altLang="en-US" b="1" dirty="0" smtClean="0">
                <a:solidFill>
                  <a:srgbClr val="000000"/>
                </a:solidFill>
                <a:latin typeface="Arial Narrow" panose="020B0606020202030204" pitchFamily="34" charset="0"/>
              </a:rPr>
              <a:t>Details</a:t>
            </a:r>
            <a:endParaRPr lang="en-GB" altLang="en-US"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99214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38" y="5765593"/>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395536" y="344582"/>
            <a:ext cx="3797018"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Research Output </a:t>
            </a:r>
            <a:r>
              <a:rPr lang="en-GB" altLang="en-US" sz="825" b="1" dirty="0">
                <a:solidFill>
                  <a:srgbClr val="000000"/>
                </a:solidFill>
                <a:latin typeface="Arial Narrow" panose="020B0606020202030204" pitchFamily="34" charset="0"/>
              </a:rPr>
              <a:t>(Subjects Screen)</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491273" y="2487212"/>
            <a:ext cx="4301196" cy="57628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‘Next’ on the ‘Details’ screen you will proceed to the Subjects’ screen. Here you need to select the relevant   subject  for the works you have deposited.</a:t>
            </a:r>
            <a:endParaRPr lang="en-US" altLang="en-US" sz="1100" dirty="0">
              <a:latin typeface="Arial Narrow" panose="020B0606020202030204" pitchFamily="34" charset="0"/>
            </a:endParaRPr>
          </a:p>
        </p:txBody>
      </p:sp>
      <p:grpSp>
        <p:nvGrpSpPr>
          <p:cNvPr id="11" name="Group 10"/>
          <p:cNvGrpSpPr/>
          <p:nvPr/>
        </p:nvGrpSpPr>
        <p:grpSpPr>
          <a:xfrm>
            <a:off x="5290017" y="1340768"/>
            <a:ext cx="3070715" cy="3251695"/>
            <a:chOff x="1187450" y="1520825"/>
            <a:chExt cx="4094163" cy="4335463"/>
          </a:xfrm>
        </p:grpSpPr>
        <p:pic>
          <p:nvPicPr>
            <p:cNvPr id="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1520825"/>
              <a:ext cx="4094163" cy="4335463"/>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3" name="Rectangle 5"/>
            <p:cNvSpPr>
              <a:spLocks noChangeArrowheads="1"/>
            </p:cNvSpPr>
            <p:nvPr/>
          </p:nvSpPr>
          <p:spPr bwMode="auto">
            <a:xfrm>
              <a:off x="1449388" y="3816350"/>
              <a:ext cx="158750" cy="133350"/>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sp>
          <p:nvSpPr>
            <p:cNvPr id="14" name="Rectangle 6"/>
            <p:cNvSpPr>
              <a:spLocks noChangeArrowheads="1"/>
            </p:cNvSpPr>
            <p:nvPr/>
          </p:nvSpPr>
          <p:spPr bwMode="auto">
            <a:xfrm>
              <a:off x="1604963" y="4243388"/>
              <a:ext cx="263525" cy="15557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sp>
          <p:nvSpPr>
            <p:cNvPr id="15" name="Rectangle 7"/>
            <p:cNvSpPr>
              <a:spLocks noChangeArrowheads="1"/>
            </p:cNvSpPr>
            <p:nvPr/>
          </p:nvSpPr>
          <p:spPr bwMode="auto">
            <a:xfrm>
              <a:off x="2678113" y="2500313"/>
              <a:ext cx="1160462" cy="22542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sp>
          <p:nvSpPr>
            <p:cNvPr id="16" name="Rectangle 8"/>
            <p:cNvSpPr>
              <a:spLocks noChangeArrowheads="1"/>
            </p:cNvSpPr>
            <p:nvPr/>
          </p:nvSpPr>
          <p:spPr bwMode="auto">
            <a:xfrm>
              <a:off x="4022725" y="5600700"/>
              <a:ext cx="536575" cy="217488"/>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cxnSp>
          <p:nvCxnSpPr>
            <p:cNvPr id="17" name="AutoShape 9"/>
            <p:cNvCxnSpPr>
              <a:cxnSpLocks noChangeShapeType="1"/>
            </p:cNvCxnSpPr>
            <p:nvPr/>
          </p:nvCxnSpPr>
          <p:spPr bwMode="auto">
            <a:xfrm>
              <a:off x="1535113" y="3967163"/>
              <a:ext cx="187325" cy="242887"/>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8" name="AutoShape 10"/>
            <p:cNvCxnSpPr>
              <a:cxnSpLocks noChangeShapeType="1"/>
            </p:cNvCxnSpPr>
            <p:nvPr/>
          </p:nvCxnSpPr>
          <p:spPr bwMode="auto">
            <a:xfrm>
              <a:off x="1874838" y="4318000"/>
              <a:ext cx="2398712" cy="1266825"/>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9" name="AutoShape 11"/>
            <p:cNvCxnSpPr>
              <a:cxnSpLocks noChangeShapeType="1"/>
            </p:cNvCxnSpPr>
            <p:nvPr/>
          </p:nvCxnSpPr>
          <p:spPr bwMode="auto">
            <a:xfrm flipV="1">
              <a:off x="1860550" y="2747963"/>
              <a:ext cx="850900" cy="1476375"/>
            </a:xfrm>
            <a:prstGeom prst="straightConnector1">
              <a:avLst/>
            </a:prstGeom>
            <a:noFill/>
            <a:ln w="25400" cap="rnd">
              <a:solidFill>
                <a:srgbClr val="BE0F34"/>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24" name="Rectangle 23"/>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5" name="Right Arrow 24">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6" name="Rectangle 25"/>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7" name="Right Arrow 26">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21430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4434351" y="2140530"/>
            <a:ext cx="4330831" cy="4326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endParaRPr lang="en-US" altLang="en-US" sz="1350">
              <a:latin typeface="Arial" panose="020B0604020202020204" pitchFamily="34" charset="0"/>
            </a:endParaRPr>
          </a:p>
        </p:txBody>
      </p:sp>
      <p:sp>
        <p:nvSpPr>
          <p:cNvPr id="10" name="Text Box 3"/>
          <p:cNvSpPr txBox="1">
            <a:spLocks noChangeArrowheads="1"/>
          </p:cNvSpPr>
          <p:nvPr/>
        </p:nvSpPr>
        <p:spPr bwMode="auto">
          <a:xfrm>
            <a:off x="163459" y="318593"/>
            <a:ext cx="382202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Research Output </a:t>
            </a:r>
            <a:r>
              <a:rPr lang="en-GB" altLang="en-US" sz="825" b="1" dirty="0">
                <a:solidFill>
                  <a:srgbClr val="000000"/>
                </a:solidFill>
                <a:latin typeface="Arial Narrow" panose="020B0606020202030204" pitchFamily="34" charset="0"/>
              </a:rPr>
              <a:t>(</a:t>
            </a:r>
            <a:r>
              <a:rPr lang="en-GB" altLang="en-US" sz="825" b="1" dirty="0" err="1">
                <a:solidFill>
                  <a:srgbClr val="000000"/>
                </a:solidFill>
                <a:latin typeface="Arial Narrow" panose="020B0606020202030204" pitchFamily="34" charset="0"/>
              </a:rPr>
              <a:t>MeSH</a:t>
            </a:r>
            <a:r>
              <a:rPr lang="en-GB" altLang="en-US" sz="825" b="1" dirty="0">
                <a:solidFill>
                  <a:srgbClr val="000000"/>
                </a:solidFill>
                <a:latin typeface="Arial Narrow" panose="020B0606020202030204" pitchFamily="34" charset="0"/>
              </a:rPr>
              <a:t> screen)</a:t>
            </a:r>
            <a:endParaRPr lang="en-US" altLang="en-US" sz="1350" dirty="0">
              <a:latin typeface="Arial" panose="020B0604020202020204" pitchFamily="34" charset="0"/>
            </a:endParaRPr>
          </a:p>
        </p:txBody>
      </p:sp>
      <p:grpSp>
        <p:nvGrpSpPr>
          <p:cNvPr id="11" name="Group 4"/>
          <p:cNvGrpSpPr>
            <a:grpSpLocks/>
          </p:cNvGrpSpPr>
          <p:nvPr/>
        </p:nvGrpSpPr>
        <p:grpSpPr bwMode="auto">
          <a:xfrm>
            <a:off x="4011677" y="1350123"/>
            <a:ext cx="3904177" cy="3354092"/>
            <a:chOff x="107460750" y="107290798"/>
            <a:chExt cx="5205192" cy="4472875"/>
          </a:xfrm>
        </p:grpSpPr>
        <p:pic>
          <p:nvPicPr>
            <p:cNvPr id="1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460750" y="107290798"/>
              <a:ext cx="5205192" cy="4472875"/>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3" name="Rectangle 6"/>
            <p:cNvSpPr>
              <a:spLocks noChangeArrowheads="1"/>
            </p:cNvSpPr>
            <p:nvPr/>
          </p:nvSpPr>
          <p:spPr bwMode="auto">
            <a:xfrm>
              <a:off x="107796169" y="109238603"/>
              <a:ext cx="167425" cy="154546"/>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sp>
          <p:nvSpPr>
            <p:cNvPr id="14" name="Rectangle 7"/>
            <p:cNvSpPr>
              <a:spLocks noChangeArrowheads="1"/>
            </p:cNvSpPr>
            <p:nvPr/>
          </p:nvSpPr>
          <p:spPr bwMode="auto">
            <a:xfrm>
              <a:off x="107989352" y="109663606"/>
              <a:ext cx="373487" cy="18030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sp>
          <p:nvSpPr>
            <p:cNvPr id="15" name="Rectangle 8"/>
            <p:cNvSpPr>
              <a:spLocks noChangeArrowheads="1"/>
            </p:cNvSpPr>
            <p:nvPr/>
          </p:nvSpPr>
          <p:spPr bwMode="auto">
            <a:xfrm>
              <a:off x="111003008" y="111402254"/>
              <a:ext cx="824248" cy="296213"/>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cxnSp>
          <p:nvCxnSpPr>
            <p:cNvPr id="16" name="AutoShape 9"/>
            <p:cNvCxnSpPr>
              <a:cxnSpLocks noChangeShapeType="1"/>
            </p:cNvCxnSpPr>
            <p:nvPr/>
          </p:nvCxnSpPr>
          <p:spPr bwMode="auto">
            <a:xfrm>
              <a:off x="107886321" y="109418907"/>
              <a:ext cx="270456" cy="231820"/>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7" name="AutoShape 10"/>
            <p:cNvCxnSpPr>
              <a:cxnSpLocks noChangeShapeType="1"/>
            </p:cNvCxnSpPr>
            <p:nvPr/>
          </p:nvCxnSpPr>
          <p:spPr bwMode="auto">
            <a:xfrm>
              <a:off x="108375718" y="109740879"/>
              <a:ext cx="3013657" cy="1635617"/>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22" name="Rectangle 21"/>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3" name="Right Arrow 22">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4" name="Rectangle 23"/>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5" name="Right Arrow 24">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251520" y="1720924"/>
            <a:ext cx="2908919" cy="1384995"/>
          </a:xfrm>
          <a:prstGeom prst="rect">
            <a:avLst/>
          </a:prstGeom>
          <a:noFill/>
        </p:spPr>
        <p:txBody>
          <a:bodyPr wrap="square" rtlCol="0">
            <a:spAutoFit/>
          </a:bodyPr>
          <a:lstStyle/>
          <a:p>
            <a:r>
              <a:rPr lang="en-GB" sz="1200" dirty="0" err="1" smtClean="0"/>
              <a:t>MeSH</a:t>
            </a:r>
            <a:r>
              <a:rPr lang="en-GB" sz="1200" dirty="0"/>
              <a:t> </a:t>
            </a:r>
            <a:r>
              <a:rPr lang="en-GB" sz="1200" dirty="0" smtClean="0"/>
              <a:t>(Medical Subject Heading). Only complete this section if your works are medical related, by selecting the appropriate heading then clicking </a:t>
            </a:r>
            <a:r>
              <a:rPr lang="en-GB" sz="1200" b="1" dirty="0" smtClean="0"/>
              <a:t>‘Next’.</a:t>
            </a:r>
          </a:p>
          <a:p>
            <a:endParaRPr lang="en-GB" sz="1200" dirty="0"/>
          </a:p>
          <a:p>
            <a:r>
              <a:rPr lang="en-GB" sz="1200" dirty="0" smtClean="0"/>
              <a:t>If your works is not medical related please just click </a:t>
            </a:r>
            <a:r>
              <a:rPr lang="en-GB" sz="1200" b="1" dirty="0" smtClean="0"/>
              <a:t>‘Next’.</a:t>
            </a:r>
            <a:endParaRPr lang="en-GB" sz="1200" b="1" dirty="0"/>
          </a:p>
        </p:txBody>
      </p:sp>
    </p:spTree>
    <p:extLst>
      <p:ext uri="{BB962C8B-B14F-4D97-AF65-F5344CB8AC3E}">
        <p14:creationId xmlns:p14="http://schemas.microsoft.com/office/powerpoint/2010/main" val="205186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77903" y="244741"/>
            <a:ext cx="3657710"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Research Output </a:t>
            </a:r>
            <a:r>
              <a:rPr lang="en-GB" altLang="en-US" sz="825" b="1" dirty="0">
                <a:solidFill>
                  <a:srgbClr val="000000"/>
                </a:solidFill>
                <a:latin typeface="Arial Narrow" panose="020B0606020202030204" pitchFamily="34" charset="0"/>
              </a:rPr>
              <a:t>(Upload Screen)</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32394" y="701955"/>
            <a:ext cx="5053988" cy="28302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Once you have navigated back to the ‘Upload’ screen you can now upload a version of the works you have just completed the metadata for.</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Possible versions/files to upload </a:t>
            </a:r>
            <a:r>
              <a:rPr lang="en-GB" altLang="en-US" sz="1100" b="1" i="1" dirty="0">
                <a:solidFill>
                  <a:srgbClr val="000000"/>
                </a:solidFill>
                <a:latin typeface="Arial Narrow" panose="020B0606020202030204" pitchFamily="34" charset="0"/>
              </a:rPr>
              <a:t>(Please ensure PDF files are uploaded only):</a:t>
            </a:r>
          </a:p>
          <a:p>
            <a:pPr eaLnBrk="0" fontAlgn="base" hangingPunct="0">
              <a:spcBef>
                <a:spcPct val="0"/>
              </a:spcBef>
              <a:spcAft>
                <a:spcPct val="0"/>
              </a:spcAft>
            </a:pPr>
            <a:endParaRPr lang="en-GB" altLang="en-US" sz="1100" b="1" i="1" dirty="0">
              <a:solidFill>
                <a:srgbClr val="000000"/>
              </a:solidFill>
              <a:latin typeface="Arial Narrow" panose="020B0606020202030204" pitchFamily="34" charset="0"/>
            </a:endParaRPr>
          </a:p>
          <a:p>
            <a:pPr marL="180975" lvl="1" eaLnBrk="0" fontAlgn="base" hangingPunct="0">
              <a:spcBef>
                <a:spcPct val="0"/>
              </a:spcBef>
              <a:spcAft>
                <a:spcPct val="0"/>
              </a:spcAft>
              <a:buSzPts val="1000"/>
              <a:buFont typeface="Symbol" panose="05050102010706020507" pitchFamily="18" charset="2"/>
              <a:buChar char="·"/>
            </a:pPr>
            <a:r>
              <a:rPr lang="en-GB" altLang="en-US" sz="1100" dirty="0">
                <a:solidFill>
                  <a:srgbClr val="000000"/>
                </a:solidFill>
                <a:latin typeface="Arial Narrow" panose="020B0606020202030204" pitchFamily="34" charset="0"/>
              </a:rPr>
              <a:t>Authors Pre-Print (version before the works has been refereed). Usually you allowed to upload this version  on to CLoK without any embargos or restrictions. (Check Sherpa/Romeo).</a:t>
            </a:r>
          </a:p>
          <a:p>
            <a:pPr marL="180975" lvl="1" eaLnBrk="0" fontAlgn="base" hangingPunct="0">
              <a:spcBef>
                <a:spcPct val="0"/>
              </a:spcBef>
              <a:spcAft>
                <a:spcPct val="0"/>
              </a:spcAft>
              <a:buSzPts val="1000"/>
            </a:pPr>
            <a:endParaRPr lang="en-GB" altLang="en-US" sz="1100" dirty="0">
              <a:solidFill>
                <a:srgbClr val="000000"/>
              </a:solidFill>
              <a:latin typeface="Arial Narrow" panose="020B0606020202030204" pitchFamily="34" charset="0"/>
            </a:endParaRPr>
          </a:p>
          <a:p>
            <a:pPr marL="180975" lvl="1" eaLnBrk="0" fontAlgn="base" hangingPunct="0">
              <a:spcBef>
                <a:spcPct val="0"/>
              </a:spcBef>
              <a:spcAft>
                <a:spcPct val="0"/>
              </a:spcAft>
              <a:buSzPts val="1000"/>
              <a:buFont typeface="Symbol" panose="05050102010706020507" pitchFamily="18" charset="2"/>
              <a:buChar char="·"/>
            </a:pPr>
            <a:r>
              <a:rPr lang="en-GB" altLang="en-US" sz="1100" dirty="0">
                <a:solidFill>
                  <a:srgbClr val="000000"/>
                </a:solidFill>
                <a:latin typeface="Arial Narrow" panose="020B0606020202030204" pitchFamily="34" charset="0"/>
              </a:rPr>
              <a:t>Authors Post-Print - </a:t>
            </a:r>
            <a:r>
              <a:rPr lang="en-GB" altLang="en-US" sz="1100" dirty="0" smtClean="0">
                <a:solidFill>
                  <a:srgbClr val="000000"/>
                </a:solidFill>
                <a:latin typeface="Arial Narrow" panose="020B0606020202030204" pitchFamily="34" charset="0"/>
              </a:rPr>
              <a:t> Also known as Author’s Accepted Manuscript (version </a:t>
            </a:r>
            <a:r>
              <a:rPr lang="en-GB" altLang="en-US" sz="1100" dirty="0">
                <a:solidFill>
                  <a:srgbClr val="000000"/>
                </a:solidFill>
                <a:latin typeface="Arial Narrow" panose="020B0606020202030204" pitchFamily="34" charset="0"/>
              </a:rPr>
              <a:t>after it has been refereed, but before it has been typeset by the publisher). </a:t>
            </a:r>
            <a:r>
              <a:rPr lang="en-GB" altLang="en-US" sz="1100" b="1" i="1" dirty="0">
                <a:solidFill>
                  <a:srgbClr val="000000"/>
                </a:solidFill>
                <a:latin typeface="Arial Narrow" panose="020B0606020202030204" pitchFamily="34" charset="0"/>
              </a:rPr>
              <a:t>Please upload this copy in every instance  and the CLoK administrators will check copyright before making the record live.</a:t>
            </a:r>
          </a:p>
          <a:p>
            <a:pPr marL="180975" lvl="1" eaLnBrk="0" fontAlgn="base" hangingPunct="0">
              <a:spcBef>
                <a:spcPct val="0"/>
              </a:spcBef>
              <a:spcAft>
                <a:spcPct val="0"/>
              </a:spcAft>
              <a:buSzPts val="1000"/>
            </a:pPr>
            <a:endParaRPr lang="en-GB" altLang="en-US" sz="1100" b="1" i="1" dirty="0">
              <a:solidFill>
                <a:srgbClr val="000000"/>
              </a:solidFill>
              <a:latin typeface="Arial Narrow" panose="020B0606020202030204" pitchFamily="34" charset="0"/>
            </a:endParaRPr>
          </a:p>
          <a:p>
            <a:pPr marL="180975" lvl="1" eaLnBrk="0" fontAlgn="base" hangingPunct="0">
              <a:spcBef>
                <a:spcPct val="0"/>
              </a:spcBef>
              <a:spcAft>
                <a:spcPct val="0"/>
              </a:spcAft>
              <a:buSzPts val="1000"/>
              <a:buFont typeface="Symbol" panose="05050102010706020507" pitchFamily="18" charset="2"/>
              <a:buChar char="·"/>
            </a:pPr>
            <a:r>
              <a:rPr lang="en-GB" altLang="en-US" sz="1100" dirty="0">
                <a:solidFill>
                  <a:srgbClr val="000000"/>
                </a:solidFill>
                <a:latin typeface="Arial Narrow" panose="020B0606020202030204" pitchFamily="34" charset="0"/>
              </a:rPr>
              <a:t>Published Version/PDF– The copy the publisher has sent you or the downloaded version from the publishers website. Use Sherpa/Romeo to check if copyright permits the upload of this version before doing so. </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Click ‘Browse’ and select the relevant PDF you wish to upload</a:t>
            </a: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5580112" y="1126500"/>
            <a:ext cx="3144535" cy="1680022"/>
            <a:chOff x="106952513" y="108542451"/>
            <a:chExt cx="6337141" cy="3671171"/>
          </a:xfrm>
        </p:grpSpPr>
        <p:pic>
          <p:nvPicPr>
            <p:cNvPr id="1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52513" y="108542451"/>
              <a:ext cx="6337141" cy="3671171"/>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3" name="Rectangle 6"/>
            <p:cNvSpPr>
              <a:spLocks noChangeArrowheads="1"/>
            </p:cNvSpPr>
            <p:nvPr/>
          </p:nvSpPr>
          <p:spPr bwMode="auto">
            <a:xfrm>
              <a:off x="108993905" y="111054524"/>
              <a:ext cx="695457" cy="321971"/>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
          <p:nvSpPr>
            <p:cNvPr id="14" name="Rectangle 7"/>
            <p:cNvSpPr>
              <a:spLocks noChangeArrowheads="1"/>
            </p:cNvSpPr>
            <p:nvPr/>
          </p:nvSpPr>
          <p:spPr bwMode="auto">
            <a:xfrm>
              <a:off x="108452992" y="108787842"/>
              <a:ext cx="734095" cy="334850"/>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cxnSp>
          <p:nvCxnSpPr>
            <p:cNvPr id="15" name="AutoShape 8"/>
            <p:cNvCxnSpPr>
              <a:cxnSpLocks noChangeShapeType="1"/>
            </p:cNvCxnSpPr>
            <p:nvPr/>
          </p:nvCxnSpPr>
          <p:spPr bwMode="auto">
            <a:xfrm>
              <a:off x="108852237" y="109122692"/>
              <a:ext cx="476518" cy="1906074"/>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16" name="Text Box 9"/>
          <p:cNvSpPr txBox="1">
            <a:spLocks noChangeArrowheads="1"/>
          </p:cNvSpPr>
          <p:nvPr/>
        </p:nvSpPr>
        <p:spPr bwMode="auto">
          <a:xfrm>
            <a:off x="277902" y="3795609"/>
            <a:ext cx="8625888" cy="194765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Once the PDF is uploaded select </a:t>
            </a:r>
            <a:r>
              <a:rPr lang="en-GB" altLang="en-US" sz="1100" b="1" dirty="0">
                <a:solidFill>
                  <a:srgbClr val="000000"/>
                </a:solidFill>
                <a:latin typeface="Arial Narrow" panose="020B0606020202030204" pitchFamily="34" charset="0"/>
              </a:rPr>
              <a:t>‘Show Options‘  </a:t>
            </a:r>
            <a:r>
              <a:rPr lang="en-GB" altLang="en-US" sz="1100" dirty="0">
                <a:solidFill>
                  <a:srgbClr val="000000"/>
                </a:solidFill>
                <a:latin typeface="Arial Narrow" panose="020B0606020202030204" pitchFamily="34" charset="0"/>
              </a:rPr>
              <a:t>(right of the uploaded PDF) and complete the fields.</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Content– </a:t>
            </a:r>
            <a:r>
              <a:rPr lang="en-GB" altLang="en-US" sz="1100" dirty="0">
                <a:solidFill>
                  <a:srgbClr val="000000"/>
                </a:solidFill>
                <a:latin typeface="Arial Narrow" panose="020B0606020202030204" pitchFamily="34" charset="0"/>
              </a:rPr>
              <a:t>Select the version of the PDF you have uploaded.</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Type-	</a:t>
            </a:r>
            <a:r>
              <a:rPr lang="en-GB" altLang="en-US" sz="1100" dirty="0">
                <a:solidFill>
                  <a:srgbClr val="000000"/>
                </a:solidFill>
                <a:latin typeface="Arial Narrow" panose="020B0606020202030204" pitchFamily="34" charset="0"/>
              </a:rPr>
              <a:t>The file type you have uploaded. This is usually ‘PDF’ but for some images/graphics/videos this may be different.</a:t>
            </a:r>
            <a:r>
              <a:rPr lang="en-GB" altLang="en-US" sz="1100" b="1" dirty="0">
                <a:solidFill>
                  <a:srgbClr val="000000"/>
                </a:solidFill>
                <a:latin typeface="Arial Narrow" panose="020B0606020202030204" pitchFamily="34" charset="0"/>
              </a:rPr>
              <a:t>	</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Description– </a:t>
            </a:r>
            <a:r>
              <a:rPr lang="en-GB" altLang="en-US" sz="1100" dirty="0">
                <a:solidFill>
                  <a:srgbClr val="000000"/>
                </a:solidFill>
                <a:latin typeface="Arial Narrow" panose="020B0606020202030204" pitchFamily="34" charset="0"/>
              </a:rPr>
              <a:t>A short brief description of what you have uploaded. For instance ‘12345_Harrison’ (Record number and      author surname).</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Visible to– </a:t>
            </a:r>
            <a:r>
              <a:rPr lang="en-GB" altLang="en-US" sz="1100" dirty="0">
                <a:solidFill>
                  <a:srgbClr val="000000"/>
                </a:solidFill>
                <a:latin typeface="Arial Narrow" panose="020B0606020202030204" pitchFamily="34" charset="0"/>
              </a:rPr>
              <a:t>Depending on the copyright you can choose for the article to be available to anyone who accesses CLoK </a:t>
            </a:r>
            <a:r>
              <a:rPr lang="en-GB" altLang="en-US" sz="1100" b="1" dirty="0">
                <a:solidFill>
                  <a:srgbClr val="000000"/>
                </a:solidFill>
                <a:latin typeface="Arial Narrow" panose="020B0606020202030204" pitchFamily="34" charset="0"/>
              </a:rPr>
              <a:t>(Anyone), </a:t>
            </a:r>
            <a:r>
              <a:rPr lang="en-GB" altLang="en-US" sz="1100" dirty="0">
                <a:solidFill>
                  <a:srgbClr val="000000"/>
                </a:solidFill>
                <a:latin typeface="Arial Narrow" panose="020B0606020202030204" pitchFamily="34" charset="0"/>
              </a:rPr>
              <a:t>UCLan  staff and students only </a:t>
            </a:r>
            <a:r>
              <a:rPr lang="en-GB" altLang="en-US" sz="1100" b="1" dirty="0">
                <a:solidFill>
                  <a:srgbClr val="000000"/>
                </a:solidFill>
                <a:latin typeface="Arial Narrow" panose="020B0606020202030204" pitchFamily="34" charset="0"/>
              </a:rPr>
              <a:t>(Registered Users)  </a:t>
            </a:r>
            <a:r>
              <a:rPr lang="en-GB" altLang="en-US" sz="1100" dirty="0">
                <a:solidFill>
                  <a:srgbClr val="000000"/>
                </a:solidFill>
                <a:latin typeface="Arial Narrow" panose="020B0606020202030204" pitchFamily="34" charset="0"/>
              </a:rPr>
              <a:t>or </a:t>
            </a:r>
            <a:r>
              <a:rPr lang="en-GB" altLang="en-US" sz="1100" b="1" dirty="0">
                <a:solidFill>
                  <a:srgbClr val="000000"/>
                </a:solidFill>
                <a:latin typeface="Arial Narrow" panose="020B0606020202030204" pitchFamily="34" charset="0"/>
              </a:rPr>
              <a:t>Repository staff </a:t>
            </a:r>
            <a:r>
              <a:rPr lang="en-GB" altLang="en-US" sz="1100" dirty="0">
                <a:solidFill>
                  <a:srgbClr val="000000"/>
                </a:solidFill>
                <a:latin typeface="Arial Narrow" panose="020B0606020202030204" pitchFamily="34" charset="0"/>
              </a:rPr>
              <a:t>(this option will hide the uploaded file on the website)</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License– </a:t>
            </a:r>
            <a:r>
              <a:rPr lang="en-GB" altLang="en-US" sz="1100" dirty="0">
                <a:solidFill>
                  <a:srgbClr val="000000"/>
                </a:solidFill>
                <a:latin typeface="Arial Narrow" panose="020B0606020202030204" pitchFamily="34" charset="0"/>
              </a:rPr>
              <a:t>If the publication comes with a Creative Commons license please choose the relevant one.</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Embargo expiry date– </a:t>
            </a:r>
            <a:r>
              <a:rPr lang="en-GB" altLang="en-US" sz="1100" dirty="0">
                <a:solidFill>
                  <a:srgbClr val="000000"/>
                </a:solidFill>
                <a:latin typeface="Arial Narrow" panose="020B0606020202030204" pitchFamily="34" charset="0"/>
              </a:rPr>
              <a:t>If a publication has an embargo with it please select the embargo expiry date then set the </a:t>
            </a:r>
            <a:r>
              <a:rPr lang="en-GB" altLang="en-US" sz="1100" b="1" dirty="0">
                <a:solidFill>
                  <a:srgbClr val="000000"/>
                </a:solidFill>
                <a:latin typeface="Arial Narrow" panose="020B0606020202030204" pitchFamily="34" charset="0"/>
              </a:rPr>
              <a:t>‘Visible to’ </a:t>
            </a:r>
            <a:r>
              <a:rPr lang="en-GB" altLang="en-US" sz="1100" dirty="0">
                <a:solidFill>
                  <a:srgbClr val="000000"/>
                </a:solidFill>
                <a:latin typeface="Arial Narrow" panose="020B0606020202030204" pitchFamily="34" charset="0"/>
              </a:rPr>
              <a:t>field to repository staff only.</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Once the relevant fields have been completed select </a:t>
            </a:r>
            <a:r>
              <a:rPr lang="en-GB" altLang="en-US" sz="1100" b="1" dirty="0">
                <a:solidFill>
                  <a:srgbClr val="000000"/>
                </a:solidFill>
                <a:latin typeface="Arial Narrow" panose="020B0606020202030204" pitchFamily="34" charset="0"/>
              </a:rPr>
              <a:t>‘Update Metadata’ </a:t>
            </a:r>
            <a:r>
              <a:rPr lang="en-GB" altLang="en-US" sz="1100" dirty="0">
                <a:solidFill>
                  <a:srgbClr val="000000"/>
                </a:solidFill>
                <a:latin typeface="Arial Narrow" panose="020B0606020202030204" pitchFamily="34" charset="0"/>
              </a:rPr>
              <a:t>and then navigate to the </a:t>
            </a:r>
            <a:r>
              <a:rPr lang="en-GB" altLang="en-US" sz="1100" b="1" dirty="0">
                <a:solidFill>
                  <a:srgbClr val="000000"/>
                </a:solidFill>
                <a:latin typeface="Arial Narrow" panose="020B0606020202030204" pitchFamily="34" charset="0"/>
              </a:rPr>
              <a:t>‘Deposit’ </a:t>
            </a:r>
            <a:r>
              <a:rPr lang="en-GB" altLang="en-US" sz="1100" dirty="0">
                <a:solidFill>
                  <a:srgbClr val="000000"/>
                </a:solidFill>
                <a:latin typeface="Arial Narrow" panose="020B0606020202030204" pitchFamily="34" charset="0"/>
              </a:rPr>
              <a:t>screen.  </a:t>
            </a:r>
            <a:endParaRPr lang="en-US" altLang="en-US" sz="1100" dirty="0">
              <a:latin typeface="Arial Narrow" panose="020B0606020202030204" pitchFamily="34" charset="0"/>
            </a:endParaRPr>
          </a:p>
        </p:txBody>
      </p:sp>
      <p:sp>
        <p:nvSpPr>
          <p:cNvPr id="21" name="Rectangle 20"/>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2" name="Right Arrow 21">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Rectangle 22"/>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4" name="Right Arrow 23">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84796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82050" y="285847"/>
            <a:ext cx="4218512"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Research Output </a:t>
            </a:r>
            <a:r>
              <a:rPr lang="en-GB" altLang="en-US" sz="825" b="1" dirty="0">
                <a:solidFill>
                  <a:srgbClr val="000000"/>
                </a:solidFill>
                <a:latin typeface="Arial Narrow" panose="020B0606020202030204" pitchFamily="34" charset="0"/>
              </a:rPr>
              <a:t>(Deposit Screen)</a:t>
            </a:r>
          </a:p>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 </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51520" y="1000108"/>
            <a:ext cx="8606760" cy="92633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Once you are happy with your submission select </a:t>
            </a:r>
            <a:r>
              <a:rPr lang="en-GB" altLang="en-US" sz="1100" b="1" dirty="0">
                <a:solidFill>
                  <a:srgbClr val="000000"/>
                </a:solidFill>
                <a:latin typeface="Arial Narrow" panose="020B0606020202030204" pitchFamily="34" charset="0"/>
              </a:rPr>
              <a:t>‘Deposit item now’.</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Your research output will not go live onto the CLoK website until it has been verified by the administrators. If there are any errors the record will be returned to your ‘Manage deposits’ screen and you will be notified what you need to do via email.</a:t>
            </a: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2077523" y="2299274"/>
            <a:ext cx="4423304" cy="2759952"/>
            <a:chOff x="107252164" y="107159231"/>
            <a:chExt cx="5896109" cy="3680121"/>
          </a:xfrm>
        </p:grpSpPr>
        <p:pic>
          <p:nvPicPr>
            <p:cNvPr id="1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252164" y="107159231"/>
              <a:ext cx="5896109" cy="3680121"/>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3" name="Rectangle 6"/>
            <p:cNvSpPr>
              <a:spLocks noChangeArrowheads="1"/>
            </p:cNvSpPr>
            <p:nvPr/>
          </p:nvSpPr>
          <p:spPr bwMode="auto">
            <a:xfrm>
              <a:off x="108930332" y="110418664"/>
              <a:ext cx="1284051" cy="262647"/>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p>
          </p:txBody>
        </p:sp>
      </p:grpSp>
      <p:sp>
        <p:nvSpPr>
          <p:cNvPr id="18" name="Rectangle 17"/>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9" name="Right Arrow 18">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Rectangle 19"/>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1" name="Right Arrow 20">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401334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Box 8"/>
          <p:cNvSpPr txBox="1"/>
          <p:nvPr/>
        </p:nvSpPr>
        <p:spPr>
          <a:xfrm>
            <a:off x="2412935" y="714356"/>
            <a:ext cx="4318130" cy="507831"/>
          </a:xfrm>
          <a:prstGeom prst="rect">
            <a:avLst/>
          </a:prstGeom>
          <a:noFill/>
        </p:spPr>
        <p:txBody>
          <a:bodyPr wrap="square" rtlCol="0">
            <a:spAutoFit/>
          </a:bodyPr>
          <a:lstStyle/>
          <a:p>
            <a:pPr algn="ctr"/>
            <a:r>
              <a:rPr lang="en-GB" sz="2700" dirty="0">
                <a:solidFill>
                  <a:srgbClr val="BE0F34"/>
                </a:solidFill>
                <a:latin typeface="Copperplate Gothic Bold" panose="020E0705020206020404" pitchFamily="34" charset="0"/>
              </a:rPr>
              <a:t>ANY QUESTIONS?</a:t>
            </a:r>
          </a:p>
        </p:txBody>
      </p:sp>
      <p:sp>
        <p:nvSpPr>
          <p:cNvPr id="10" name="TextBox 9">
            <a:hlinkClick r:id="rId4"/>
          </p:cNvPr>
          <p:cNvSpPr txBox="1"/>
          <p:nvPr/>
        </p:nvSpPr>
        <p:spPr>
          <a:xfrm>
            <a:off x="2341497" y="2060848"/>
            <a:ext cx="4318130" cy="507831"/>
          </a:xfrm>
          <a:prstGeom prst="rect">
            <a:avLst/>
          </a:prstGeom>
          <a:noFill/>
          <a:ln w="76200">
            <a:solidFill>
              <a:srgbClr val="009582"/>
            </a:solidFill>
          </a:ln>
          <a:effectLst>
            <a:softEdge rad="0"/>
          </a:effectLst>
          <a:scene3d>
            <a:camera prst="orthographicFront"/>
            <a:lightRig rig="threePt" dir="t"/>
          </a:scene3d>
          <a:sp3d contourW="12700">
            <a:bevelT w="304800" h="298450" prst="angle"/>
            <a:bevelB w="0" h="0"/>
            <a:contourClr>
              <a:schemeClr val="bg1"/>
            </a:contourClr>
          </a:sp3d>
        </p:spPr>
        <p:txBody>
          <a:bodyPr wrap="square" rtlCol="0">
            <a:spAutoFit/>
          </a:bodyPr>
          <a:lstStyle/>
          <a:p>
            <a:pPr algn="ctr"/>
            <a:r>
              <a:rPr lang="en-GB" sz="2700" dirty="0">
                <a:solidFill>
                  <a:srgbClr val="009582"/>
                </a:solidFill>
                <a:latin typeface="Copperplate Gothic Bold" panose="020E0705020206020404" pitchFamily="34" charset="0"/>
              </a:rPr>
              <a:t>CONTACT CLoK</a:t>
            </a:r>
          </a:p>
        </p:txBody>
      </p:sp>
      <p:sp>
        <p:nvSpPr>
          <p:cNvPr id="11" name="TextBox 10"/>
          <p:cNvSpPr txBox="1"/>
          <p:nvPr/>
        </p:nvSpPr>
        <p:spPr>
          <a:xfrm>
            <a:off x="2963285" y="4852426"/>
            <a:ext cx="3217430" cy="415498"/>
          </a:xfrm>
          <a:prstGeom prst="rect">
            <a:avLst/>
          </a:prstGeom>
          <a:noFill/>
        </p:spPr>
        <p:txBody>
          <a:bodyPr wrap="square" rtlCol="0">
            <a:spAutoFit/>
          </a:bodyPr>
          <a:lstStyle/>
          <a:p>
            <a:pPr algn="ctr"/>
            <a:r>
              <a:rPr lang="en-GB" sz="2100" b="1" dirty="0">
                <a:solidFill>
                  <a:srgbClr val="BE0F34"/>
                </a:solidFill>
              </a:rPr>
              <a:t>Press Escape to exit guide</a:t>
            </a:r>
          </a:p>
        </p:txBody>
      </p:sp>
    </p:spTree>
    <p:extLst>
      <p:ext uri="{BB962C8B-B14F-4D97-AF65-F5344CB8AC3E}">
        <p14:creationId xmlns:p14="http://schemas.microsoft.com/office/powerpoint/2010/main" val="158619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214282" y="953450"/>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539552" y="151305"/>
            <a:ext cx="4918815"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defPPr>
              <a:defRPr lang="en-US"/>
            </a:defPPr>
            <a:lvl1pPr eaLnBrk="0" fontAlgn="base" hangingPunct="0">
              <a:spcBef>
                <a:spcPct val="0"/>
              </a:spcBef>
              <a:spcAft>
                <a:spcPct val="0"/>
              </a:spcAft>
              <a:defRPr sz="1200" b="1">
                <a:solidFill>
                  <a:srgbClr val="000000"/>
                </a:solidFill>
                <a:latin typeface="Arial Narrow" panose="020B0606020202030204" pitchFamily="34" charset="0"/>
              </a:defRPr>
            </a:lvl1pPr>
          </a:lstStyle>
          <a:p>
            <a:r>
              <a:rPr lang="en-GB" altLang="en-US" sz="2400" dirty="0"/>
              <a:t>CLoK Depositing Checklist</a:t>
            </a:r>
            <a:endParaRPr lang="en-US" altLang="en-US" sz="2400" dirty="0"/>
          </a:p>
        </p:txBody>
      </p:sp>
      <p:sp>
        <p:nvSpPr>
          <p:cNvPr id="10" name="Text Box 3"/>
          <p:cNvSpPr txBox="1">
            <a:spLocks noChangeArrowheads="1"/>
          </p:cNvSpPr>
          <p:nvPr/>
        </p:nvSpPr>
        <p:spPr bwMode="auto">
          <a:xfrm>
            <a:off x="335578" y="966098"/>
            <a:ext cx="8008322" cy="380175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200" dirty="0">
                <a:solidFill>
                  <a:srgbClr val="000000"/>
                </a:solidFill>
                <a:latin typeface="Arial Narrow" panose="020B0606020202030204" pitchFamily="34" charset="0"/>
              </a:rPr>
              <a:t>When depositing research outputs on CLoK you must ensure that you have all the correct information at hand to successfully complete the deposit. </a:t>
            </a:r>
            <a:r>
              <a:rPr lang="en-GB" altLang="en-US" sz="1200" dirty="0" smtClean="0">
                <a:solidFill>
                  <a:srgbClr val="000000"/>
                </a:solidFill>
                <a:latin typeface="Arial Narrow" panose="020B0606020202030204" pitchFamily="34" charset="0"/>
              </a:rPr>
              <a:t>Ambiguous </a:t>
            </a:r>
            <a:r>
              <a:rPr lang="en-GB" altLang="en-US" sz="1200" dirty="0">
                <a:solidFill>
                  <a:srgbClr val="000000"/>
                </a:solidFill>
                <a:latin typeface="Arial Narrow" panose="020B0606020202030204" pitchFamily="34" charset="0"/>
              </a:rPr>
              <a:t>or incomplete deposits will be </a:t>
            </a:r>
            <a:r>
              <a:rPr lang="en-GB" altLang="en-US" sz="1200" dirty="0" smtClean="0">
                <a:solidFill>
                  <a:srgbClr val="000000"/>
                </a:solidFill>
                <a:latin typeface="Arial Narrow" panose="020B0606020202030204" pitchFamily="34" charset="0"/>
              </a:rPr>
              <a:t>referred </a:t>
            </a:r>
            <a:r>
              <a:rPr lang="en-GB" altLang="en-US" sz="1200" dirty="0">
                <a:solidFill>
                  <a:srgbClr val="000000"/>
                </a:solidFill>
                <a:latin typeface="Arial Narrow" panose="020B0606020202030204" pitchFamily="34" charset="0"/>
              </a:rPr>
              <a:t>to the depositor </a:t>
            </a:r>
            <a:r>
              <a:rPr lang="en-GB" altLang="en-US" sz="1200" dirty="0" smtClean="0">
                <a:solidFill>
                  <a:srgbClr val="000000"/>
                </a:solidFill>
                <a:latin typeface="Arial Narrow" panose="020B0606020202030204" pitchFamily="34" charset="0"/>
              </a:rPr>
              <a:t>for more information or </a:t>
            </a:r>
            <a:r>
              <a:rPr lang="en-GB" altLang="en-US" sz="1200" dirty="0">
                <a:solidFill>
                  <a:srgbClr val="000000"/>
                </a:solidFill>
                <a:latin typeface="Arial Narrow" panose="020B0606020202030204" pitchFamily="34" charset="0"/>
              </a:rPr>
              <a:t>amendment which will increase the time it takes for a research output to be published on CLoK.</a:t>
            </a:r>
          </a:p>
          <a:p>
            <a:pPr eaLnBrk="0" fontAlgn="base" hangingPunct="0">
              <a:spcBef>
                <a:spcPct val="0"/>
              </a:spcBef>
              <a:spcAft>
                <a:spcPct val="0"/>
              </a:spcAft>
            </a:pPr>
            <a:endParaRPr lang="en-GB" altLang="en-US" sz="1200" dirty="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r>
              <a:rPr lang="en-GB" altLang="en-US" sz="1200" dirty="0">
                <a:solidFill>
                  <a:srgbClr val="000000"/>
                </a:solidFill>
                <a:latin typeface="Arial Narrow" panose="020B0606020202030204" pitchFamily="34" charset="0"/>
              </a:rPr>
              <a:t>Use the search facility on CLoK and check that the publication you wish to deposit is not already live on the </a:t>
            </a:r>
            <a:r>
              <a:rPr lang="en-GB" altLang="en-US" sz="1200" dirty="0" smtClean="0">
                <a:solidFill>
                  <a:srgbClr val="000000"/>
                </a:solidFill>
                <a:latin typeface="Arial Narrow" panose="020B0606020202030204" pitchFamily="34" charset="0"/>
              </a:rPr>
              <a:t>repository. If you find a copy of the record already on CLoK please check the record to see if you can add more information to it or upload a full text version. If you can please contact CLoK with the extra details/full text version. </a:t>
            </a: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dirty="0" smtClean="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r>
              <a:rPr lang="en-GB" altLang="en-US" sz="1200" dirty="0">
                <a:solidFill>
                  <a:srgbClr val="000000"/>
                </a:solidFill>
                <a:latin typeface="Arial Narrow" panose="020B0606020202030204" pitchFamily="34" charset="0"/>
              </a:rPr>
              <a:t>Ensure you have a correct DOI or PubMed Id (if importing publisher/bibliographic data).</a:t>
            </a:r>
            <a:endParaRPr lang="en-US" altLang="en-US" sz="1200" dirty="0">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dirty="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r>
              <a:rPr lang="en-GB" altLang="en-US" sz="1200" dirty="0">
                <a:solidFill>
                  <a:srgbClr val="000000"/>
                </a:solidFill>
                <a:latin typeface="Arial Narrow" panose="020B0606020202030204" pitchFamily="34" charset="0"/>
              </a:rPr>
              <a:t>Ensure you have all the correct publication and bibliographical details before you start your deposit</a:t>
            </a:r>
            <a:r>
              <a:rPr lang="en-GB" altLang="en-US" sz="1200" dirty="0" smtClean="0">
                <a:solidFill>
                  <a:srgbClr val="000000"/>
                </a:solidFill>
                <a:latin typeface="Arial Narrow" panose="020B0606020202030204" pitchFamily="34" charset="0"/>
              </a:rPr>
              <a:t>.</a:t>
            </a: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dirty="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r>
              <a:rPr lang="en-GB" altLang="en-US" sz="1200" dirty="0">
                <a:solidFill>
                  <a:srgbClr val="000000"/>
                </a:solidFill>
                <a:latin typeface="Arial Narrow" panose="020B0606020202030204" pitchFamily="34" charset="0"/>
              </a:rPr>
              <a:t>Ensure you identify UCLan authors amongst any </a:t>
            </a:r>
            <a:r>
              <a:rPr lang="en-GB" altLang="en-US" sz="1200" dirty="0" smtClean="0">
                <a:solidFill>
                  <a:srgbClr val="000000"/>
                </a:solidFill>
                <a:latin typeface="Arial Narrow" panose="020B0606020202030204" pitchFamily="34" charset="0"/>
              </a:rPr>
              <a:t>co-authors </a:t>
            </a:r>
            <a:r>
              <a:rPr lang="en-GB" altLang="en-US" sz="1200" dirty="0">
                <a:solidFill>
                  <a:srgbClr val="000000"/>
                </a:solidFill>
                <a:latin typeface="Arial Narrow" panose="020B0606020202030204" pitchFamily="34" charset="0"/>
              </a:rPr>
              <a:t>(to enable you to link the deposit to their identities</a:t>
            </a:r>
            <a:r>
              <a:rPr lang="en-GB" altLang="en-US" sz="1200" dirty="0" smtClean="0">
                <a:solidFill>
                  <a:srgbClr val="000000"/>
                </a:solidFill>
                <a:latin typeface="Arial Narrow" panose="020B0606020202030204" pitchFamily="34" charset="0"/>
              </a:rPr>
              <a:t>).</a:t>
            </a: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dirty="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r>
              <a:rPr lang="en-GB" altLang="en-US" sz="1200" dirty="0" smtClean="0">
                <a:solidFill>
                  <a:srgbClr val="000000"/>
                </a:solidFill>
                <a:latin typeface="Arial Narrow" panose="020B0606020202030204" pitchFamily="34" charset="0"/>
              </a:rPr>
              <a:t>Ensure you have a digital copy of a later version of the work (Authors </a:t>
            </a:r>
            <a:r>
              <a:rPr lang="en-GB" altLang="en-US" sz="1200" dirty="0">
                <a:solidFill>
                  <a:srgbClr val="000000"/>
                </a:solidFill>
                <a:latin typeface="Arial Narrow" panose="020B0606020202030204" pitchFamily="34" charset="0"/>
              </a:rPr>
              <a:t>Accepted Manuscript (Post Print</a:t>
            </a:r>
            <a:r>
              <a:rPr lang="en-GB" altLang="en-US" sz="1200" dirty="0" smtClean="0">
                <a:solidFill>
                  <a:srgbClr val="000000"/>
                </a:solidFill>
                <a:latin typeface="Arial Narrow" panose="020B0606020202030204" pitchFamily="34" charset="0"/>
              </a:rPr>
              <a:t>) or the publishers final version)  to upload.  Check that the copyright holder’s policies permit </a:t>
            </a:r>
            <a:r>
              <a:rPr lang="en-GB" altLang="en-US" sz="1200" dirty="0">
                <a:solidFill>
                  <a:srgbClr val="000000"/>
                </a:solidFill>
                <a:latin typeface="Arial Narrow" panose="020B0606020202030204" pitchFamily="34" charset="0"/>
              </a:rPr>
              <a:t>the uploading of the </a:t>
            </a:r>
            <a:r>
              <a:rPr lang="en-GB" altLang="en-US" sz="1200" dirty="0" smtClean="0">
                <a:solidFill>
                  <a:srgbClr val="000000"/>
                </a:solidFill>
                <a:latin typeface="Arial Narrow" panose="020B0606020202030204" pitchFamily="34" charset="0"/>
              </a:rPr>
              <a:t>version </a:t>
            </a:r>
            <a:r>
              <a:rPr lang="en-GB" altLang="en-US" sz="1200" dirty="0">
                <a:solidFill>
                  <a:srgbClr val="000000"/>
                </a:solidFill>
                <a:latin typeface="Arial Narrow" panose="020B0606020202030204" pitchFamily="34" charset="0"/>
              </a:rPr>
              <a:t>to an institutional </a:t>
            </a:r>
            <a:r>
              <a:rPr lang="en-GB" altLang="en-US" sz="1200" dirty="0" smtClean="0">
                <a:solidFill>
                  <a:srgbClr val="000000"/>
                </a:solidFill>
                <a:latin typeface="Arial Narrow" panose="020B0606020202030204" pitchFamily="34" charset="0"/>
              </a:rPr>
              <a:t>repository.  Use  </a:t>
            </a:r>
            <a:r>
              <a:rPr lang="en-GB" altLang="en-US" sz="1200" u="sng" dirty="0">
                <a:solidFill>
                  <a:srgbClr val="085296"/>
                </a:solidFill>
                <a:latin typeface="Arial Narrow" panose="020B0606020202030204" pitchFamily="34" charset="0"/>
              </a:rPr>
              <a:t>Sherpa/Romeo</a:t>
            </a:r>
            <a:r>
              <a:rPr lang="en-GB" altLang="en-US" sz="1200" dirty="0">
                <a:solidFill>
                  <a:srgbClr val="000000"/>
                </a:solidFill>
                <a:latin typeface="Arial Narrow" panose="020B0606020202030204" pitchFamily="34" charset="0"/>
              </a:rPr>
              <a:t> for journal publisher </a:t>
            </a:r>
            <a:r>
              <a:rPr lang="en-GB" altLang="en-US" sz="1200" dirty="0" smtClean="0">
                <a:solidFill>
                  <a:srgbClr val="000000"/>
                </a:solidFill>
                <a:latin typeface="Arial Narrow" panose="020B0606020202030204" pitchFamily="34" charset="0"/>
              </a:rPr>
              <a:t>guidelines on which version they would prefer you to upload, or check the Copyright Transfer Agreement that the publisher has asked you to sign.  These sources will also inform you of any Open Access embargo you will need to apply.</a:t>
            </a: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dirty="0" smtClean="0">
              <a:solidFill>
                <a:srgbClr val="000000"/>
              </a:solidFill>
              <a:latin typeface="Arial Narrow" panose="020B0606020202030204" pitchFamily="34" charset="0"/>
            </a:endParaRPr>
          </a:p>
          <a:p>
            <a:pPr eaLnBrk="0" fontAlgn="base" hangingPunct="0">
              <a:spcBef>
                <a:spcPct val="0"/>
              </a:spcBef>
              <a:spcAft>
                <a:spcPct val="0"/>
              </a:spcAft>
              <a:buSzPct val="100000"/>
            </a:pPr>
            <a:r>
              <a:rPr lang="en-GB" altLang="en-US" sz="1200" b="1" i="1" dirty="0" smtClean="0">
                <a:solidFill>
                  <a:srgbClr val="000000"/>
                </a:solidFill>
                <a:latin typeface="Arial Narrow" panose="020B0606020202030204" pitchFamily="34" charset="0"/>
              </a:rPr>
              <a:t>If </a:t>
            </a:r>
            <a:r>
              <a:rPr lang="en-GB" altLang="en-US" sz="1200" b="1" i="1" dirty="0">
                <a:solidFill>
                  <a:srgbClr val="000000"/>
                </a:solidFill>
                <a:latin typeface="Arial Narrow" panose="020B0606020202030204" pitchFamily="34" charset="0"/>
              </a:rPr>
              <a:t>you </a:t>
            </a:r>
            <a:r>
              <a:rPr lang="en-GB" altLang="en-US" sz="1200" b="1" i="1" dirty="0" smtClean="0">
                <a:solidFill>
                  <a:srgbClr val="000000"/>
                </a:solidFill>
                <a:latin typeface="Arial Narrow" panose="020B0606020202030204" pitchFamily="34" charset="0"/>
              </a:rPr>
              <a:t>are unsure please </a:t>
            </a:r>
            <a:r>
              <a:rPr lang="en-GB" altLang="en-US" sz="1200" b="1" i="1" dirty="0">
                <a:solidFill>
                  <a:srgbClr val="000000"/>
                </a:solidFill>
                <a:latin typeface="Arial Narrow" panose="020B0606020202030204" pitchFamily="34" charset="0"/>
              </a:rPr>
              <a:t>upload </a:t>
            </a:r>
            <a:r>
              <a:rPr lang="en-GB" altLang="en-US" sz="1200" b="1" i="1" dirty="0" smtClean="0">
                <a:solidFill>
                  <a:srgbClr val="000000"/>
                </a:solidFill>
                <a:latin typeface="Arial Narrow" panose="020B0606020202030204" pitchFamily="34" charset="0"/>
              </a:rPr>
              <a:t>any copy of </a:t>
            </a:r>
            <a:r>
              <a:rPr lang="en-GB" altLang="en-US" sz="1200" b="1" i="1" dirty="0">
                <a:solidFill>
                  <a:srgbClr val="000000"/>
                </a:solidFill>
                <a:latin typeface="Arial Narrow" panose="020B0606020202030204" pitchFamily="34" charset="0"/>
              </a:rPr>
              <a:t>the </a:t>
            </a:r>
            <a:r>
              <a:rPr lang="en-GB" altLang="en-US" sz="1200" b="1" i="1" dirty="0" smtClean="0">
                <a:solidFill>
                  <a:srgbClr val="000000"/>
                </a:solidFill>
                <a:latin typeface="Arial Narrow" panose="020B0606020202030204" pitchFamily="34" charset="0"/>
              </a:rPr>
              <a:t>work you have </a:t>
            </a:r>
            <a:r>
              <a:rPr lang="en-GB" altLang="en-US" sz="1200" b="1" i="1" dirty="0">
                <a:solidFill>
                  <a:srgbClr val="000000"/>
                </a:solidFill>
                <a:latin typeface="Arial Narrow" panose="020B0606020202030204" pitchFamily="34" charset="0"/>
              </a:rPr>
              <a:t>and </a:t>
            </a:r>
            <a:r>
              <a:rPr lang="en-GB" altLang="en-US" sz="1200" b="1" i="1" dirty="0" smtClean="0">
                <a:solidFill>
                  <a:srgbClr val="000000"/>
                </a:solidFill>
                <a:latin typeface="Arial Narrow" panose="020B0606020202030204" pitchFamily="34" charset="0"/>
              </a:rPr>
              <a:t>the </a:t>
            </a:r>
            <a:r>
              <a:rPr lang="en-GB" altLang="en-US" sz="1200" b="1" i="1" dirty="0" err="1" smtClean="0">
                <a:solidFill>
                  <a:srgbClr val="000000"/>
                </a:solidFill>
                <a:latin typeface="Arial Narrow" panose="020B0606020202030204" pitchFamily="34" charset="0"/>
              </a:rPr>
              <a:t>CLoK</a:t>
            </a:r>
            <a:r>
              <a:rPr lang="en-GB" altLang="en-US" sz="1200" b="1" i="1" dirty="0" smtClean="0">
                <a:solidFill>
                  <a:srgbClr val="000000"/>
                </a:solidFill>
                <a:latin typeface="Arial Narrow" panose="020B0606020202030204" pitchFamily="34" charset="0"/>
              </a:rPr>
              <a:t> </a:t>
            </a:r>
            <a:r>
              <a:rPr lang="en-GB" altLang="en-US" sz="1200" b="1" i="1" dirty="0">
                <a:solidFill>
                  <a:srgbClr val="000000"/>
                </a:solidFill>
                <a:latin typeface="Arial Narrow" panose="020B0606020202030204" pitchFamily="34" charset="0"/>
              </a:rPr>
              <a:t>team </a:t>
            </a:r>
            <a:r>
              <a:rPr lang="en-GB" altLang="en-US" sz="1200" b="1" i="1" dirty="0" smtClean="0">
                <a:solidFill>
                  <a:srgbClr val="000000"/>
                </a:solidFill>
                <a:latin typeface="Arial Narrow" panose="020B0606020202030204" pitchFamily="34" charset="0"/>
              </a:rPr>
              <a:t>will advise as </a:t>
            </a:r>
            <a:r>
              <a:rPr lang="en-GB" altLang="en-US" sz="1200" b="1" i="1" dirty="0">
                <a:solidFill>
                  <a:srgbClr val="000000"/>
                </a:solidFill>
                <a:latin typeface="Arial Narrow" panose="020B0606020202030204" pitchFamily="34" charset="0"/>
              </a:rPr>
              <a:t>to whether </a:t>
            </a:r>
            <a:r>
              <a:rPr lang="en-GB" altLang="en-US" sz="1200" b="1" i="1" dirty="0" smtClean="0">
                <a:solidFill>
                  <a:srgbClr val="000000"/>
                </a:solidFill>
                <a:latin typeface="Arial Narrow" panose="020B0606020202030204" pitchFamily="34" charset="0"/>
              </a:rPr>
              <a:t>it can be deposited </a:t>
            </a:r>
            <a:r>
              <a:rPr lang="en-GB" altLang="en-US" sz="1200" b="1" i="1" dirty="0">
                <a:solidFill>
                  <a:srgbClr val="000000"/>
                </a:solidFill>
                <a:latin typeface="Arial Narrow" panose="020B0606020202030204" pitchFamily="34" charset="0"/>
              </a:rPr>
              <a:t>on CLoK. </a:t>
            </a:r>
            <a:endParaRPr lang="en-GB" altLang="en-US" sz="1200" b="1" i="1" dirty="0" smtClean="0">
              <a:solidFill>
                <a:srgbClr val="000000"/>
              </a:solidFill>
              <a:latin typeface="Arial Narrow" panose="020B0606020202030204" pitchFamily="34" charset="0"/>
            </a:endParaRPr>
          </a:p>
          <a:p>
            <a:pPr marL="342900" indent="-342900" eaLnBrk="0" fontAlgn="base" hangingPunct="0">
              <a:spcBef>
                <a:spcPct val="0"/>
              </a:spcBef>
              <a:spcAft>
                <a:spcPct val="0"/>
              </a:spcAft>
              <a:buSzPct val="100000"/>
              <a:buFont typeface="Wingdings" panose="05000000000000000000" pitchFamily="2" charset="2"/>
              <a:buChar char="Ø"/>
            </a:pPr>
            <a:endParaRPr lang="en-GB" altLang="en-US" sz="1200" b="1" i="1" dirty="0">
              <a:solidFill>
                <a:srgbClr val="000000"/>
              </a:solidFill>
              <a:latin typeface="Arial Narrow" panose="020B0606020202030204" pitchFamily="34" charset="0"/>
            </a:endParaRPr>
          </a:p>
        </p:txBody>
      </p:sp>
      <p:sp>
        <p:nvSpPr>
          <p:cNvPr id="11" name="Rectangle 10"/>
          <p:cNvSpPr/>
          <p:nvPr/>
        </p:nvSpPr>
        <p:spPr>
          <a:xfrm>
            <a:off x="2223481" y="6395372"/>
            <a:ext cx="997587"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2" name="Right Arrow 11">
            <a:hlinkClick r:id="rId4" action="ppaction://hlinksldjump"/>
          </p:cNvPr>
          <p:cNvSpPr/>
          <p:nvPr/>
        </p:nvSpPr>
        <p:spPr>
          <a:xfrm>
            <a:off x="2566182" y="5842494"/>
            <a:ext cx="868185" cy="882690"/>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3" name="Rectangle 12"/>
          <p:cNvSpPr/>
          <p:nvPr/>
        </p:nvSpPr>
        <p:spPr>
          <a:xfrm>
            <a:off x="1124821" y="6366820"/>
            <a:ext cx="1017275"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4" name="Right Arrow 13">
            <a:hlinkClick r:id="rId5" action="ppaction://hlinksldjump"/>
          </p:cNvPr>
          <p:cNvSpPr/>
          <p:nvPr/>
        </p:nvSpPr>
        <p:spPr>
          <a:xfrm rot="10800000">
            <a:off x="896409" y="5842494"/>
            <a:ext cx="929456" cy="882690"/>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extLst>
      <p:ext uri="{BB962C8B-B14F-4D97-AF65-F5344CB8AC3E}">
        <p14:creationId xmlns:p14="http://schemas.microsoft.com/office/powerpoint/2010/main" val="34900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881873" y="1636743"/>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32908" y="243993"/>
            <a:ext cx="8443548"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2400" b="1" dirty="0">
                <a:solidFill>
                  <a:srgbClr val="000000"/>
                </a:solidFill>
                <a:latin typeface="Arial Narrow" panose="020B0606020202030204" pitchFamily="34" charset="0"/>
              </a:rPr>
              <a:t>Depositing a research output using the DOI (Digital Object Identifier)  </a:t>
            </a:r>
            <a:endParaRPr lang="en-US" altLang="en-US" sz="2400" dirty="0">
              <a:latin typeface="Arial Narrow" panose="020B0606020202030204" pitchFamily="34" charset="0"/>
            </a:endParaRPr>
          </a:p>
        </p:txBody>
      </p:sp>
      <p:sp>
        <p:nvSpPr>
          <p:cNvPr id="10" name="Text Box 4"/>
          <p:cNvSpPr txBox="1">
            <a:spLocks noChangeArrowheads="1"/>
          </p:cNvSpPr>
          <p:nvPr/>
        </p:nvSpPr>
        <p:spPr bwMode="auto">
          <a:xfrm>
            <a:off x="541936" y="1013286"/>
            <a:ext cx="2825428" cy="178465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Ensure you are logged into CLoK (</a:t>
            </a:r>
            <a:r>
              <a:rPr lang="en-GB" altLang="en-US" sz="1100" dirty="0" err="1" smtClean="0">
                <a:solidFill>
                  <a:srgbClr val="000000"/>
                </a:solidFill>
                <a:latin typeface="Arial Narrow" panose="020B0606020202030204" pitchFamily="34" charset="0"/>
              </a:rPr>
              <a:t>UCLan</a:t>
            </a:r>
            <a:r>
              <a:rPr lang="en-GB" altLang="en-US" sz="1100" dirty="0" smtClean="0">
                <a:solidFill>
                  <a:srgbClr val="000000"/>
                </a:solidFill>
                <a:latin typeface="Arial Narrow" panose="020B0606020202030204" pitchFamily="34" charset="0"/>
              </a:rPr>
              <a:t> network </a:t>
            </a:r>
            <a:r>
              <a:rPr lang="en-GB" altLang="en-US" sz="1100" dirty="0">
                <a:solidFill>
                  <a:srgbClr val="000000"/>
                </a:solidFill>
                <a:latin typeface="Arial Narrow" panose="020B0606020202030204" pitchFamily="34" charset="0"/>
              </a:rPr>
              <a:t>username and password</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On </a:t>
            </a:r>
            <a:r>
              <a:rPr lang="en-GB" altLang="en-US" sz="1100" dirty="0">
                <a:solidFill>
                  <a:srgbClr val="000000"/>
                </a:solidFill>
                <a:latin typeface="Arial Narrow" panose="020B0606020202030204" pitchFamily="34" charset="0"/>
              </a:rPr>
              <a:t>the </a:t>
            </a:r>
            <a:r>
              <a:rPr lang="en-GB" altLang="en-US" sz="1100" b="1" dirty="0">
                <a:solidFill>
                  <a:srgbClr val="000000"/>
                </a:solidFill>
                <a:latin typeface="Arial Narrow" panose="020B0606020202030204" pitchFamily="34" charset="0"/>
              </a:rPr>
              <a:t>‘manage deposits’ </a:t>
            </a:r>
            <a:r>
              <a:rPr lang="en-GB" altLang="en-US" sz="1100" dirty="0">
                <a:solidFill>
                  <a:srgbClr val="000000"/>
                </a:solidFill>
                <a:latin typeface="Arial Narrow" panose="020B0606020202030204" pitchFamily="34" charset="0"/>
              </a:rPr>
              <a:t>page select the dropdown box (Import from) and select </a:t>
            </a:r>
            <a:r>
              <a:rPr lang="en-GB" altLang="en-US" sz="1100" b="1" dirty="0">
                <a:solidFill>
                  <a:srgbClr val="000000"/>
                </a:solidFill>
                <a:latin typeface="Arial Narrow" panose="020B0606020202030204" pitchFamily="34" charset="0"/>
              </a:rPr>
              <a:t>‘DOI (via </a:t>
            </a:r>
            <a:r>
              <a:rPr lang="en-GB" altLang="en-US" sz="1100" b="1" dirty="0" err="1">
                <a:solidFill>
                  <a:srgbClr val="000000"/>
                </a:solidFill>
                <a:latin typeface="Arial Narrow" panose="020B0606020202030204" pitchFamily="34" charset="0"/>
              </a:rPr>
              <a:t>crossRef</a:t>
            </a:r>
            <a:r>
              <a:rPr lang="en-GB" altLang="en-US" sz="1100" b="1" dirty="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then proceed to select </a:t>
            </a:r>
            <a:r>
              <a:rPr lang="en-GB" altLang="en-US" sz="1100" b="1" dirty="0">
                <a:solidFill>
                  <a:srgbClr val="000000"/>
                </a:solidFill>
                <a:latin typeface="Arial Narrow" panose="020B0606020202030204" pitchFamily="34" charset="0"/>
              </a:rPr>
              <a:t>‘Import</a:t>
            </a:r>
            <a:r>
              <a:rPr lang="en-GB" altLang="en-US" sz="1100" b="1" dirty="0" smtClean="0">
                <a:solidFill>
                  <a:srgbClr val="000000"/>
                </a:solidFill>
                <a:latin typeface="Arial Narrow" panose="020B0606020202030204" pitchFamily="34" charset="0"/>
              </a:rPr>
              <a:t>’.</a:t>
            </a:r>
            <a:r>
              <a:rPr lang="en-GB" altLang="en-US" sz="1100" b="1" i="1" dirty="0">
                <a:solidFill>
                  <a:srgbClr val="000000"/>
                </a:solidFill>
                <a:latin typeface="Arial Narrow" panose="020B0606020202030204" pitchFamily="34" charset="0"/>
              </a:rPr>
              <a:t> </a:t>
            </a:r>
            <a:endParaRPr lang="en-GB" altLang="en-US" sz="1100" b="1" i="1"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i="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i="1" dirty="0" smtClean="0">
                <a:solidFill>
                  <a:srgbClr val="000000"/>
                </a:solidFill>
                <a:latin typeface="Arial Narrow" panose="020B0606020202030204" pitchFamily="34" charset="0"/>
              </a:rPr>
              <a:t>You </a:t>
            </a:r>
            <a:r>
              <a:rPr lang="en-GB" altLang="en-US" sz="1100" b="1" i="1" dirty="0">
                <a:solidFill>
                  <a:srgbClr val="000000"/>
                </a:solidFill>
                <a:latin typeface="Arial Narrow" panose="020B0606020202030204" pitchFamily="34" charset="0"/>
              </a:rPr>
              <a:t>can enter as many as 10 DOI’s at one </a:t>
            </a:r>
            <a:r>
              <a:rPr lang="en-GB" altLang="en-US" sz="1100" b="1" i="1" dirty="0" smtClean="0">
                <a:solidFill>
                  <a:srgbClr val="000000"/>
                </a:solidFill>
                <a:latin typeface="Arial Narrow" panose="020B0606020202030204" pitchFamily="34" charset="0"/>
              </a:rPr>
              <a:t>time The details will </a:t>
            </a:r>
            <a:r>
              <a:rPr lang="en-GB" altLang="en-US" sz="1100" b="1" i="1" dirty="0">
                <a:solidFill>
                  <a:srgbClr val="000000"/>
                </a:solidFill>
                <a:latin typeface="Arial Narrow" panose="020B0606020202030204" pitchFamily="34" charset="0"/>
              </a:rPr>
              <a:t>be stored in your ‘manage deposits’ screen after you have entered them.</a:t>
            </a:r>
          </a:p>
          <a:p>
            <a:pPr eaLnBrk="0" fontAlgn="base" hangingPunct="0">
              <a:spcBef>
                <a:spcPct val="0"/>
              </a:spcBef>
              <a:spcAft>
                <a:spcPct val="0"/>
              </a:spcAft>
            </a:pPr>
            <a:endParaRPr lang="en-US" altLang="en-US" sz="1100" dirty="0">
              <a:latin typeface="Arial Narrow" panose="020B0606020202030204" pitchFamily="34" charset="0"/>
            </a:endParaRPr>
          </a:p>
        </p:txBody>
      </p:sp>
      <p:grpSp>
        <p:nvGrpSpPr>
          <p:cNvPr id="11" name="Group 10"/>
          <p:cNvGrpSpPr/>
          <p:nvPr/>
        </p:nvGrpSpPr>
        <p:grpSpPr>
          <a:xfrm>
            <a:off x="3736741" y="1044466"/>
            <a:ext cx="4856574" cy="1608283"/>
            <a:chOff x="106185" y="2306099"/>
            <a:chExt cx="6877403" cy="2355636"/>
          </a:xfrm>
        </p:grpSpPr>
        <p:grpSp>
          <p:nvGrpSpPr>
            <p:cNvPr id="12" name="Group 5"/>
            <p:cNvGrpSpPr>
              <a:grpSpLocks/>
            </p:cNvGrpSpPr>
            <p:nvPr/>
          </p:nvGrpSpPr>
          <p:grpSpPr bwMode="auto">
            <a:xfrm>
              <a:off x="106185" y="2306099"/>
              <a:ext cx="6877403" cy="2355636"/>
              <a:chOff x="106784772" y="107949635"/>
              <a:chExt cx="6804000" cy="2355230"/>
            </a:xfrm>
          </p:grpSpPr>
          <p:pic>
            <p:nvPicPr>
              <p:cNvPr id="1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784772" y="107949635"/>
                <a:ext cx="6804000" cy="235523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6" name="Rectangle 15"/>
              <p:cNvSpPr>
                <a:spLocks noChangeArrowheads="1"/>
              </p:cNvSpPr>
              <p:nvPr/>
            </p:nvSpPr>
            <p:spPr bwMode="auto">
              <a:xfrm>
                <a:off x="106860975" y="109699425"/>
                <a:ext cx="1028700" cy="18097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
            <p:nvSpPr>
              <p:cNvPr id="17" name="Rectangle 16"/>
              <p:cNvSpPr>
                <a:spLocks noChangeArrowheads="1"/>
              </p:cNvSpPr>
              <p:nvPr/>
            </p:nvSpPr>
            <p:spPr bwMode="auto">
              <a:xfrm>
                <a:off x="110147100" y="108156375"/>
                <a:ext cx="1143000" cy="1257300"/>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
            <p:nvSpPr>
              <p:cNvPr id="18" name="Rectangle 17"/>
              <p:cNvSpPr>
                <a:spLocks noChangeArrowheads="1"/>
              </p:cNvSpPr>
              <p:nvPr/>
            </p:nvSpPr>
            <p:spPr bwMode="auto">
              <a:xfrm>
                <a:off x="111299625" y="108146850"/>
                <a:ext cx="666750" cy="27622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cxnSp>
            <p:nvCxnSpPr>
              <p:cNvPr id="19" name="AutoShape 10"/>
              <p:cNvCxnSpPr>
                <a:cxnSpLocks noChangeShapeType="1"/>
              </p:cNvCxnSpPr>
              <p:nvPr/>
            </p:nvCxnSpPr>
            <p:spPr bwMode="auto">
              <a:xfrm flipV="1">
                <a:off x="107889675" y="108727875"/>
                <a:ext cx="2200275" cy="962025"/>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0" name="AutoShape 11"/>
              <p:cNvCxnSpPr>
                <a:cxnSpLocks noChangeShapeType="1"/>
                <a:stCxn id="17" idx="0"/>
                <a:endCxn id="18" idx="0"/>
              </p:cNvCxnSpPr>
              <p:nvPr/>
            </p:nvCxnSpPr>
            <p:spPr bwMode="auto">
              <a:xfrm rot="16200000">
                <a:off x="111171037" y="107681713"/>
                <a:ext cx="9525" cy="914400"/>
              </a:xfrm>
              <a:prstGeom prst="curvedConnector3">
                <a:avLst>
                  <a:gd name="adj1" fmla="val 2366667"/>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13" name="Rectangle 12"/>
            <p:cNvSpPr>
              <a:spLocks noChangeArrowheads="1"/>
            </p:cNvSpPr>
            <p:nvPr/>
          </p:nvSpPr>
          <p:spPr bwMode="auto">
            <a:xfrm>
              <a:off x="943803" y="3360746"/>
              <a:ext cx="259949" cy="123171"/>
            </a:xfrm>
            <a:prstGeom prst="rect">
              <a:avLst/>
            </a:prstGeom>
            <a:solidFill>
              <a:srgbClr val="FFFFFF"/>
            </a:solidFill>
            <a:ln w="2540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
          <p:nvSpPr>
            <p:cNvPr id="14" name="Rectangle 13"/>
            <p:cNvSpPr>
              <a:spLocks noChangeArrowheads="1"/>
            </p:cNvSpPr>
            <p:nvPr/>
          </p:nvSpPr>
          <p:spPr bwMode="auto">
            <a:xfrm>
              <a:off x="192838" y="3522024"/>
              <a:ext cx="587293" cy="98839"/>
            </a:xfrm>
            <a:prstGeom prst="rect">
              <a:avLst/>
            </a:prstGeom>
            <a:solidFill>
              <a:srgbClr val="FFFFFF"/>
            </a:solidFill>
            <a:ln w="2540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21" name="Text Box 15"/>
          <p:cNvSpPr txBox="1">
            <a:spLocks noChangeArrowheads="1"/>
          </p:cNvSpPr>
          <p:nvPr/>
        </p:nvSpPr>
        <p:spPr bwMode="auto">
          <a:xfrm>
            <a:off x="541935" y="3080757"/>
            <a:ext cx="4079746" cy="243919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200" dirty="0">
                <a:solidFill>
                  <a:srgbClr val="000000"/>
                </a:solidFill>
                <a:latin typeface="Arial Narrow" panose="020B0606020202030204" pitchFamily="34" charset="0"/>
              </a:rPr>
              <a:t>You can then enter the DOI(s) in the field provided using a separate line for each (if depositing more than one). Proceed by </a:t>
            </a:r>
            <a:r>
              <a:rPr lang="en-GB" altLang="en-US" sz="1200" b="1" dirty="0">
                <a:solidFill>
                  <a:srgbClr val="000000"/>
                </a:solidFill>
                <a:latin typeface="Arial Narrow" panose="020B0606020202030204" pitchFamily="34" charset="0"/>
              </a:rPr>
              <a:t>‘importing items</a:t>
            </a:r>
            <a:r>
              <a:rPr lang="en-GB" altLang="en-US" sz="1200" b="1" dirty="0" smtClean="0">
                <a:solidFill>
                  <a:srgbClr val="000000"/>
                </a:solidFill>
                <a:latin typeface="Arial Narrow" panose="020B0606020202030204" pitchFamily="34" charset="0"/>
              </a:rPr>
              <a:t>’</a:t>
            </a:r>
            <a:r>
              <a:rPr lang="en-GB" altLang="en-US" sz="1200" dirty="0" smtClean="0">
                <a:solidFill>
                  <a:srgbClr val="000000"/>
                </a:solidFill>
                <a:latin typeface="Arial Narrow" panose="020B0606020202030204" pitchFamily="34" charset="0"/>
              </a:rPr>
              <a:t>.</a:t>
            </a:r>
            <a:endParaRPr lang="en-GB" altLang="en-US" sz="12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2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200" dirty="0" smtClean="0">
                <a:solidFill>
                  <a:srgbClr val="000000"/>
                </a:solidFill>
                <a:latin typeface="Arial Narrow" panose="020B0606020202030204" pitchFamily="34" charset="0"/>
              </a:rPr>
              <a:t>This will import details about your output that your publisher has registered with the DOI.</a:t>
            </a:r>
          </a:p>
          <a:p>
            <a:pPr eaLnBrk="0" fontAlgn="base" hangingPunct="0">
              <a:spcBef>
                <a:spcPct val="0"/>
              </a:spcBef>
              <a:spcAft>
                <a:spcPct val="0"/>
              </a:spcAft>
            </a:pPr>
            <a:endParaRPr lang="en-GB" altLang="en-US" sz="12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200" dirty="0">
                <a:solidFill>
                  <a:srgbClr val="000000"/>
                </a:solidFill>
                <a:latin typeface="Arial Narrow" panose="020B0606020202030204" pitchFamily="34" charset="0"/>
              </a:rPr>
              <a:t>Once you have imported the DOI(s) you will be directed to the ‘Edit Item’ screen where you must check that all the information is correct and where you can upload the relevant full text version of the works. </a:t>
            </a:r>
            <a:endParaRPr lang="en-GB" altLang="en-US" sz="1200"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2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200" dirty="0" smtClean="0">
                <a:solidFill>
                  <a:srgbClr val="000000"/>
                </a:solidFill>
                <a:latin typeface="Arial Narrow" panose="020B0606020202030204" pitchFamily="34" charset="0"/>
              </a:rPr>
              <a:t>Click ‘Next’ to see how to upload a research output without the DOI and how to check if the imported DOI has the correct details.</a:t>
            </a:r>
            <a:endParaRPr lang="en-GB" altLang="en-US" sz="12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200" dirty="0">
              <a:solidFill>
                <a:srgbClr val="000000"/>
              </a:solidFill>
              <a:latin typeface="Arial Narrow" panose="020B0606020202030204" pitchFamily="34" charset="0"/>
            </a:endParaRPr>
          </a:p>
        </p:txBody>
      </p:sp>
      <p:grpSp>
        <p:nvGrpSpPr>
          <p:cNvPr id="22" name="Group 16"/>
          <p:cNvGrpSpPr>
            <a:grpSpLocks/>
          </p:cNvGrpSpPr>
          <p:nvPr/>
        </p:nvGrpSpPr>
        <p:grpSpPr bwMode="auto">
          <a:xfrm>
            <a:off x="5044265" y="3478192"/>
            <a:ext cx="3632191" cy="1688939"/>
            <a:chOff x="107850310" y="111772663"/>
            <a:chExt cx="4843013" cy="2251893"/>
          </a:xfrm>
        </p:grpSpPr>
        <p:pic>
          <p:nvPicPr>
            <p:cNvPr id="23"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850310" y="111772663"/>
              <a:ext cx="4843013" cy="2251893"/>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24" name="Text Box 18"/>
            <p:cNvSpPr txBox="1">
              <a:spLocks noChangeArrowheads="1"/>
            </p:cNvSpPr>
            <p:nvPr/>
          </p:nvSpPr>
          <p:spPr bwMode="auto">
            <a:xfrm>
              <a:off x="108696557" y="112376102"/>
              <a:ext cx="1389888" cy="702259"/>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600">
                  <a:solidFill>
                    <a:srgbClr val="000000"/>
                  </a:solidFill>
                  <a:latin typeface="Arial Narrow" panose="020B0606020202030204" pitchFamily="34" charset="0"/>
                </a:rPr>
                <a:t>10.1006/jmbi.1998.2354</a:t>
              </a:r>
            </a:p>
            <a:p>
              <a:pPr eaLnBrk="0" fontAlgn="base" hangingPunct="0">
                <a:spcBef>
                  <a:spcPct val="0"/>
                </a:spcBef>
                <a:spcAft>
                  <a:spcPct val="0"/>
                </a:spcAft>
              </a:pPr>
              <a:r>
                <a:rPr lang="en-GB" altLang="en-US" sz="600">
                  <a:solidFill>
                    <a:srgbClr val="000000"/>
                  </a:solidFill>
                  <a:latin typeface="Arial Narrow" panose="020B0606020202030204" pitchFamily="34" charset="0"/>
                </a:rPr>
                <a:t>10.1066/bmi.2010.3596</a:t>
              </a:r>
            </a:p>
            <a:p>
              <a:pPr eaLnBrk="0" fontAlgn="base" hangingPunct="0">
                <a:spcBef>
                  <a:spcPct val="0"/>
                </a:spcBef>
                <a:spcAft>
                  <a:spcPct val="0"/>
                </a:spcAft>
              </a:pPr>
              <a:r>
                <a:rPr lang="en-GB" altLang="en-US" sz="600">
                  <a:solidFill>
                    <a:srgbClr val="000000"/>
                  </a:solidFill>
                  <a:latin typeface="Arial Narrow" panose="020B0606020202030204" pitchFamily="34" charset="0"/>
                </a:rPr>
                <a:t>10.1089/amc.2014.3215</a:t>
              </a:r>
              <a:endParaRPr lang="en-US" altLang="en-US" sz="1350">
                <a:latin typeface="Arial Narrow" panose="020B0606020202030204" pitchFamily="34" charset="0"/>
              </a:endParaRPr>
            </a:p>
          </p:txBody>
        </p:sp>
        <p:sp>
          <p:nvSpPr>
            <p:cNvPr id="25" name="Rectangle 19"/>
            <p:cNvSpPr>
              <a:spLocks noChangeArrowheads="1"/>
            </p:cNvSpPr>
            <p:nvPr/>
          </p:nvSpPr>
          <p:spPr bwMode="auto">
            <a:xfrm>
              <a:off x="110693606" y="113619686"/>
              <a:ext cx="929031" cy="241402"/>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endParaRPr lang="en-US" altLang="en-US" sz="1350">
                <a:latin typeface="Arial Narrow" panose="020B0606020202030204" pitchFamily="34" charset="0"/>
              </a:endParaRPr>
            </a:p>
          </p:txBody>
        </p:sp>
        <p:cxnSp>
          <p:nvCxnSpPr>
            <p:cNvPr id="26" name="AutoShape 20"/>
            <p:cNvCxnSpPr>
              <a:cxnSpLocks noChangeShapeType="1"/>
            </p:cNvCxnSpPr>
            <p:nvPr/>
          </p:nvCxnSpPr>
          <p:spPr bwMode="auto">
            <a:xfrm>
              <a:off x="110086445" y="113078361"/>
              <a:ext cx="1089965" cy="519379"/>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27" name="Rectangle 26"/>
          <p:cNvSpPr/>
          <p:nvPr/>
        </p:nvSpPr>
        <p:spPr>
          <a:xfrm>
            <a:off x="2302943" y="6416580"/>
            <a:ext cx="662682"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28" name="Right Arrow 27">
            <a:hlinkClick r:id="rId6" action="ppaction://hlinksldjump"/>
          </p:cNvPr>
          <p:cNvSpPr/>
          <p:nvPr/>
        </p:nvSpPr>
        <p:spPr>
          <a:xfrm>
            <a:off x="2391551" y="5890124"/>
            <a:ext cx="977003" cy="879800"/>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9" name="Rectangle 28"/>
          <p:cNvSpPr/>
          <p:nvPr/>
        </p:nvSpPr>
        <p:spPr>
          <a:xfrm>
            <a:off x="1089015" y="6420153"/>
            <a:ext cx="760619"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30" name="Right Arrow 29">
            <a:hlinkClick r:id="rId7" action="ppaction://hlinksldjump"/>
          </p:cNvPr>
          <p:cNvSpPr/>
          <p:nvPr/>
        </p:nvSpPr>
        <p:spPr>
          <a:xfrm rot="10800000">
            <a:off x="742724" y="5896912"/>
            <a:ext cx="933360" cy="873012"/>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ln>
                <a:solidFill>
                  <a:srgbClr val="BE0F34"/>
                </a:solidFill>
              </a:ln>
              <a:solidFill>
                <a:srgbClr val="BE0F34"/>
              </a:solidFill>
            </a:endParaRPr>
          </a:p>
        </p:txBody>
      </p:sp>
    </p:spTree>
    <p:extLst>
      <p:ext uri="{BB962C8B-B14F-4D97-AF65-F5344CB8AC3E}">
        <p14:creationId xmlns:p14="http://schemas.microsoft.com/office/powerpoint/2010/main" val="31707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378036" y="1274949"/>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323528" y="278571"/>
            <a:ext cx="3456384" cy="38577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Research </a:t>
            </a:r>
            <a:r>
              <a:rPr lang="en-GB" altLang="en-US" sz="1500" b="1" dirty="0" smtClean="0">
                <a:solidFill>
                  <a:srgbClr val="000000"/>
                </a:solidFill>
                <a:latin typeface="Arial Narrow" panose="020B0606020202030204" pitchFamily="34" charset="0"/>
              </a:rPr>
              <a:t>Output Without a DOI</a:t>
            </a:r>
            <a:endParaRPr lang="en-GB" altLang="en-US" sz="825" b="1"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825" dirty="0">
              <a:solidFill>
                <a:srgbClr val="000000"/>
              </a:solidFill>
              <a:latin typeface="Arial Narrow" panose="020B0606020202030204" pitchFamily="34" charset="0"/>
            </a:endParaRPr>
          </a:p>
          <a:p>
            <a:pPr eaLnBrk="0" fontAlgn="base" hangingPunct="0">
              <a:spcBef>
                <a:spcPct val="0"/>
              </a:spcBef>
              <a:spcAft>
                <a:spcPct val="0"/>
              </a:spcAft>
            </a:pPr>
            <a:endParaRPr lang="en-US" altLang="en-US" sz="1350" dirty="0">
              <a:latin typeface="Arial Narrow" panose="020B0606020202030204" pitchFamily="34" charset="0"/>
            </a:endParaRPr>
          </a:p>
        </p:txBody>
      </p:sp>
      <p:grpSp>
        <p:nvGrpSpPr>
          <p:cNvPr id="5" name="Group 4"/>
          <p:cNvGrpSpPr/>
          <p:nvPr/>
        </p:nvGrpSpPr>
        <p:grpSpPr>
          <a:xfrm>
            <a:off x="4757734" y="307714"/>
            <a:ext cx="4062930" cy="1409268"/>
            <a:chOff x="4757734" y="307714"/>
            <a:chExt cx="4062930" cy="1409268"/>
          </a:xfrm>
        </p:grpSpPr>
        <p:pic>
          <p:nvPicPr>
            <p:cNvPr id="1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7734" y="307714"/>
              <a:ext cx="4062930" cy="1409268"/>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2" name="Rectangle 5"/>
            <p:cNvSpPr>
              <a:spLocks noChangeArrowheads="1"/>
            </p:cNvSpPr>
            <p:nvPr/>
          </p:nvSpPr>
          <p:spPr bwMode="auto">
            <a:xfrm>
              <a:off x="4803918" y="1442769"/>
              <a:ext cx="511078" cy="8168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
          <p:nvSpPr>
            <p:cNvPr id="13" name="Rectangle 6"/>
            <p:cNvSpPr>
              <a:spLocks noChangeArrowheads="1"/>
            </p:cNvSpPr>
            <p:nvPr/>
          </p:nvSpPr>
          <p:spPr bwMode="auto">
            <a:xfrm>
              <a:off x="6839493" y="482013"/>
              <a:ext cx="476133" cy="136140"/>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cxnSp>
          <p:nvCxnSpPr>
            <p:cNvPr id="14" name="AutoShape 7"/>
            <p:cNvCxnSpPr>
              <a:cxnSpLocks noChangeShapeType="1"/>
            </p:cNvCxnSpPr>
            <p:nvPr/>
          </p:nvCxnSpPr>
          <p:spPr bwMode="auto">
            <a:xfrm flipV="1">
              <a:off x="5328101" y="625932"/>
              <a:ext cx="1511392" cy="847955"/>
            </a:xfrm>
            <a:prstGeom prst="straightConnector1">
              <a:avLst/>
            </a:prstGeom>
            <a:noFill/>
            <a:ln w="25400">
              <a:solidFill>
                <a:srgbClr val="BE0F3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
        <p:nvSpPr>
          <p:cNvPr id="15" name="Text Box 8"/>
          <p:cNvSpPr txBox="1">
            <a:spLocks noChangeArrowheads="1"/>
          </p:cNvSpPr>
          <p:nvPr/>
        </p:nvSpPr>
        <p:spPr bwMode="auto">
          <a:xfrm>
            <a:off x="323528" y="876687"/>
            <a:ext cx="4309663" cy="3767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Ensure you are logged into CLoK (UCLan username and password)</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On the </a:t>
            </a:r>
            <a:r>
              <a:rPr lang="en-GB" altLang="en-US" sz="1100" b="1" dirty="0">
                <a:solidFill>
                  <a:srgbClr val="000000"/>
                </a:solidFill>
                <a:latin typeface="Arial Narrow" panose="020B0606020202030204" pitchFamily="34" charset="0"/>
              </a:rPr>
              <a:t>‘Manage deposits’ </a:t>
            </a:r>
            <a:r>
              <a:rPr lang="en-GB" altLang="en-US" sz="1100" dirty="0">
                <a:solidFill>
                  <a:srgbClr val="000000"/>
                </a:solidFill>
                <a:latin typeface="Arial Narrow" panose="020B0606020202030204" pitchFamily="34" charset="0"/>
              </a:rPr>
              <a:t>screen select </a:t>
            </a:r>
            <a:r>
              <a:rPr lang="en-GB" altLang="en-US" sz="1100" b="1" dirty="0">
                <a:solidFill>
                  <a:srgbClr val="000000"/>
                </a:solidFill>
                <a:latin typeface="Arial Narrow" panose="020B0606020202030204" pitchFamily="34" charset="0"/>
              </a:rPr>
              <a:t>‘New Item’</a:t>
            </a:r>
            <a:r>
              <a:rPr lang="en-GB" altLang="en-US" sz="1100" dirty="0">
                <a:solidFill>
                  <a:srgbClr val="000000"/>
                </a:solidFill>
                <a:latin typeface="Arial Narrow" panose="020B0606020202030204" pitchFamily="34" charset="0"/>
              </a:rPr>
              <a:t>.</a:t>
            </a:r>
            <a:endParaRPr lang="en-US" altLang="en-US" sz="1100" dirty="0">
              <a:latin typeface="Arial Narrow" panose="020B0606020202030204" pitchFamily="34" charset="0"/>
            </a:endParaRPr>
          </a:p>
        </p:txBody>
      </p:sp>
      <p:pic>
        <p:nvPicPr>
          <p:cNvPr id="17"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7" y="2427862"/>
            <a:ext cx="2513754" cy="3000568"/>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5B9BD5"/>
                </a:solidFill>
              </a14:hiddenFill>
            </a:ext>
          </a:extLst>
        </p:spPr>
      </p:pic>
      <p:sp>
        <p:nvSpPr>
          <p:cNvPr id="18" name="Text Box 11"/>
          <p:cNvSpPr txBox="1">
            <a:spLocks noChangeArrowheads="1"/>
          </p:cNvSpPr>
          <p:nvPr/>
        </p:nvSpPr>
        <p:spPr bwMode="auto">
          <a:xfrm>
            <a:off x="310537" y="1451476"/>
            <a:ext cx="4032449" cy="4587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will then be directed to the </a:t>
            </a:r>
            <a:r>
              <a:rPr lang="en-GB" altLang="en-US" sz="1100" b="1" dirty="0">
                <a:solidFill>
                  <a:srgbClr val="000000"/>
                </a:solidFill>
                <a:latin typeface="Arial Narrow" panose="020B0606020202030204" pitchFamily="34" charset="0"/>
              </a:rPr>
              <a:t>‘Edit Item’ </a:t>
            </a:r>
            <a:r>
              <a:rPr lang="en-GB" altLang="en-US" sz="1100" dirty="0">
                <a:solidFill>
                  <a:srgbClr val="000000"/>
                </a:solidFill>
                <a:latin typeface="Arial Narrow" panose="020B0606020202030204" pitchFamily="34" charset="0"/>
              </a:rPr>
              <a:t>screen. Here you can choose the type of works you are depositing on CLoK. Select the relevant </a:t>
            </a:r>
            <a:r>
              <a:rPr lang="en-GB" altLang="en-US" sz="1100" b="1" dirty="0">
                <a:solidFill>
                  <a:srgbClr val="000000"/>
                </a:solidFill>
                <a:latin typeface="Arial Narrow" panose="020B0606020202030204" pitchFamily="34" charset="0"/>
              </a:rPr>
              <a:t>‘Item type’ </a:t>
            </a:r>
            <a:r>
              <a:rPr lang="en-GB" altLang="en-US" sz="1100" dirty="0">
                <a:solidFill>
                  <a:srgbClr val="000000"/>
                </a:solidFill>
                <a:latin typeface="Arial Narrow" panose="020B0606020202030204" pitchFamily="34" charset="0"/>
              </a:rPr>
              <a:t>for your works and select </a:t>
            </a:r>
            <a:r>
              <a:rPr lang="en-GB" altLang="en-US" sz="1100" b="1" dirty="0">
                <a:solidFill>
                  <a:srgbClr val="000000"/>
                </a:solidFill>
                <a:latin typeface="Arial Narrow" panose="020B0606020202030204" pitchFamily="34" charset="0"/>
              </a:rPr>
              <a:t>’Next’. </a:t>
            </a:r>
            <a:endParaRPr lang="en-US" altLang="en-US" sz="1100" dirty="0">
              <a:latin typeface="Arial Narrow" panose="020B0606020202030204" pitchFamily="34" charset="0"/>
            </a:endParaRPr>
          </a:p>
        </p:txBody>
      </p:sp>
      <p:sp>
        <p:nvSpPr>
          <p:cNvPr id="19" name="Text Box 12"/>
          <p:cNvSpPr txBox="1">
            <a:spLocks noChangeArrowheads="1"/>
          </p:cNvSpPr>
          <p:nvPr/>
        </p:nvSpPr>
        <p:spPr bwMode="auto">
          <a:xfrm>
            <a:off x="3464930" y="2482492"/>
            <a:ext cx="1821451" cy="271164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b="1" i="1" dirty="0">
                <a:solidFill>
                  <a:srgbClr val="000000"/>
                </a:solidFill>
                <a:latin typeface="Arial Narrow" panose="020B0606020202030204" pitchFamily="34" charset="0"/>
              </a:rPr>
              <a:t>Each item type requires you to enter differing  information in the proceeding screens. Please select your ‘Item Type’ from </a:t>
            </a:r>
            <a:r>
              <a:rPr lang="en-GB" altLang="en-US" sz="1100" b="1" i="1" dirty="0" smtClean="0">
                <a:solidFill>
                  <a:srgbClr val="000000"/>
                </a:solidFill>
                <a:latin typeface="Arial Narrow" panose="020B0606020202030204" pitchFamily="34" charset="0"/>
              </a:rPr>
              <a:t>the red box </a:t>
            </a:r>
            <a:r>
              <a:rPr lang="en-GB" altLang="en-US" sz="1100" b="1" i="1" dirty="0">
                <a:solidFill>
                  <a:srgbClr val="000000"/>
                </a:solidFill>
                <a:latin typeface="Arial Narrow" panose="020B0606020202030204" pitchFamily="34" charset="0"/>
              </a:rPr>
              <a:t>to be directed to the relevant section of this guide.</a:t>
            </a:r>
            <a:endParaRPr lang="en-GB" altLang="en-US" sz="1100" b="1" i="1" dirty="0">
              <a:solidFill>
                <a:srgbClr val="009582"/>
              </a:solidFill>
              <a:latin typeface="Arial Narrow" panose="020B0606020202030204" pitchFamily="34" charset="0"/>
            </a:endParaRPr>
          </a:p>
          <a:p>
            <a:pPr eaLnBrk="0" fontAlgn="base" hangingPunct="0">
              <a:spcBef>
                <a:spcPct val="0"/>
              </a:spcBef>
              <a:spcAft>
                <a:spcPct val="0"/>
              </a:spcAft>
            </a:pPr>
            <a:endParaRPr lang="en-GB" altLang="en-US" sz="1100" b="1" i="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i="1" dirty="0">
                <a:solidFill>
                  <a:srgbClr val="000000"/>
                </a:solidFill>
                <a:latin typeface="Arial Narrow" panose="020B0606020202030204" pitchFamily="34" charset="0"/>
              </a:rPr>
              <a:t>If you are wanting to deposit an ‘Item Type’ which is not listed below then please contact </a:t>
            </a:r>
            <a:r>
              <a:rPr lang="en-GB" altLang="en-US" sz="1100" b="1" i="1" u="sng" dirty="0">
                <a:solidFill>
                  <a:srgbClr val="085296"/>
                </a:solidFill>
                <a:latin typeface="Arial Narrow" panose="020B0606020202030204" pitchFamily="34" charset="0"/>
              </a:rPr>
              <a:t>clok@uclan.ac.uk</a:t>
            </a:r>
            <a:r>
              <a:rPr lang="en-GB" altLang="en-US" sz="1100" b="1" i="1" dirty="0">
                <a:solidFill>
                  <a:srgbClr val="000000"/>
                </a:solidFill>
                <a:latin typeface="Arial Narrow" panose="020B0606020202030204" pitchFamily="34" charset="0"/>
              </a:rPr>
              <a:t> for instructions.</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21" name="Rectangle 20"/>
          <p:cNvSpPr/>
          <p:nvPr/>
        </p:nvSpPr>
        <p:spPr>
          <a:xfrm>
            <a:off x="971600" y="6352527"/>
            <a:ext cx="888258"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2" name="Right Arrow 21">
            <a:hlinkClick r:id="rId6" action="ppaction://hlinksldjump"/>
          </p:cNvPr>
          <p:cNvSpPr/>
          <p:nvPr/>
        </p:nvSpPr>
        <p:spPr>
          <a:xfrm rot="10800000">
            <a:off x="684938" y="5844925"/>
            <a:ext cx="952179" cy="84195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4" name="Group 3"/>
          <p:cNvGrpSpPr/>
          <p:nvPr/>
        </p:nvGrpSpPr>
        <p:grpSpPr>
          <a:xfrm>
            <a:off x="6036120" y="2514427"/>
            <a:ext cx="2208288" cy="2679707"/>
            <a:chOff x="6036120" y="2514427"/>
            <a:chExt cx="2208288" cy="2679707"/>
          </a:xfrm>
        </p:grpSpPr>
        <p:sp>
          <p:nvSpPr>
            <p:cNvPr id="20" name="Rectangle 19"/>
            <p:cNvSpPr/>
            <p:nvPr/>
          </p:nvSpPr>
          <p:spPr>
            <a:xfrm>
              <a:off x="6036120" y="2514427"/>
              <a:ext cx="2208288" cy="2679707"/>
            </a:xfrm>
            <a:prstGeom prst="rect">
              <a:avLst/>
            </a:prstGeom>
            <a:solidFill>
              <a:schemeClr val="bg1"/>
            </a:solidFill>
            <a:ln w="76200">
              <a:solidFill>
                <a:srgbClr val="BE0F34"/>
              </a:solidFill>
              <a:prstDash val="solid"/>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endParaRPr lang="en-GB" sz="1350" dirty="0">
                <a:ln>
                  <a:solidFill>
                    <a:schemeClr val="tx1"/>
                  </a:solidFill>
                  <a:prstDash val="sysDash"/>
                </a:ln>
                <a:latin typeface="Arial Narrow" panose="020B0606020202030204" pitchFamily="34" charset="0"/>
              </a:endParaRPr>
            </a:p>
          </p:txBody>
        </p:sp>
        <p:sp>
          <p:nvSpPr>
            <p:cNvPr id="23" name="TextBox 22"/>
            <p:cNvSpPr txBox="1"/>
            <p:nvPr/>
          </p:nvSpPr>
          <p:spPr>
            <a:xfrm>
              <a:off x="6057818" y="2718630"/>
              <a:ext cx="2114581" cy="2169825"/>
            </a:xfrm>
            <a:prstGeom prst="rect">
              <a:avLst/>
            </a:prstGeom>
            <a:noFill/>
          </p:spPr>
          <p:txBody>
            <a:bodyPr wrap="square" rtlCol="0">
              <a:spAutoFit/>
            </a:bodyPr>
            <a:lstStyle/>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7" action="ppaction://hlinksldjump"/>
                </a:rPr>
                <a:t>Article</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9" action="ppaction://hlinksldjump"/>
                </a:rPr>
                <a:t>Book Section</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0" action="ppaction://hlinksldjump"/>
                </a:rPr>
                <a:t>Monograph</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1" action="ppaction://hlinksldjump"/>
                </a:rPr>
                <a:t>Conference/Workshop item</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2" action="ppaction://hlinksldjump"/>
                </a:rPr>
                <a:t>Book</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3" action="ppaction://hlinksldjump"/>
                </a:rPr>
                <a:t>Artefact</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4" action="ppaction://hlinksldjump"/>
                </a:rPr>
                <a:t>Show/Exhibition</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5" action="ppaction://hlinksldjump"/>
                </a:rPr>
                <a:t>Performance</a:t>
              </a:r>
              <a:endParaRPr lang="en-GB" altLang="en-US" sz="1350" b="1" i="1" dirty="0">
                <a:solidFill>
                  <a:srgbClr val="009582"/>
                </a:solidFill>
                <a:latin typeface="Arial Narrow" panose="020B0606020202030204" pitchFamily="34" charset="0"/>
                <a:hlinkClick r:id="rId8" action="ppaction://hlinksldjump"/>
              </a:endParaRPr>
            </a:p>
            <a:p>
              <a:pPr lvl="0" algn="ctr" eaLnBrk="0" fontAlgn="base" hangingPunct="0">
                <a:spcBef>
                  <a:spcPct val="0"/>
                </a:spcBef>
                <a:spcAft>
                  <a:spcPct val="0"/>
                </a:spcAft>
                <a:buSzPts val="1000"/>
                <a:buFont typeface="Symbol" panose="05050102010706020507" pitchFamily="18" charset="2"/>
                <a:buChar char="·"/>
              </a:pPr>
              <a:r>
                <a:rPr lang="en-GB" altLang="en-US" sz="1350" b="1" i="1" u="sng" dirty="0">
                  <a:solidFill>
                    <a:srgbClr val="009582"/>
                  </a:solidFill>
                  <a:latin typeface="Arial Narrow" panose="020B0606020202030204" pitchFamily="34" charset="0"/>
                  <a:hlinkClick r:id="rId16" action="ppaction://hlinksldjump"/>
                </a:rPr>
                <a:t>Image</a:t>
              </a:r>
              <a:endParaRPr lang="en-GB" altLang="en-US" sz="1350" b="1" i="1" u="sng" dirty="0">
                <a:solidFill>
                  <a:srgbClr val="009582"/>
                </a:solidFill>
                <a:latin typeface="Arial Narrow" panose="020B0606020202030204" pitchFamily="34" charset="0"/>
              </a:endParaRPr>
            </a:p>
            <a:p>
              <a:pPr algn="ctr"/>
              <a:endParaRPr lang="en-GB" sz="1350" dirty="0">
                <a:latin typeface="Arial Narrow" panose="020B0606020202030204" pitchFamily="34" charset="0"/>
              </a:endParaRPr>
            </a:p>
          </p:txBody>
        </p:sp>
      </p:grpSp>
      <p:sp>
        <p:nvSpPr>
          <p:cNvPr id="24" name="Rectangle 6"/>
          <p:cNvSpPr>
            <a:spLocks noChangeArrowheads="1"/>
          </p:cNvSpPr>
          <p:nvPr/>
        </p:nvSpPr>
        <p:spPr bwMode="auto">
          <a:xfrm>
            <a:off x="1835696" y="2697377"/>
            <a:ext cx="360040" cy="127206"/>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spTree>
    <p:extLst>
      <p:ext uri="{BB962C8B-B14F-4D97-AF65-F5344CB8AC3E}">
        <p14:creationId xmlns:p14="http://schemas.microsoft.com/office/powerpoint/2010/main" val="283058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260850" y="263075"/>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Book Section</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50045" y="1170409"/>
            <a:ext cx="8597430" cy="77743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on the </a:t>
            </a:r>
            <a:r>
              <a:rPr lang="en-GB" altLang="en-US" sz="1100" dirty="0" err="1" smtClean="0">
                <a:solidFill>
                  <a:srgbClr val="000000"/>
                </a:solidFill>
                <a:latin typeface="Arial Narrow" panose="020B0606020202030204" pitchFamily="34" charset="0"/>
              </a:rPr>
              <a:t>CLoK</a:t>
            </a:r>
            <a:r>
              <a:rPr lang="en-GB" altLang="en-US" sz="1100" dirty="0" smtClean="0">
                <a:solidFill>
                  <a:srgbClr val="000000"/>
                </a:solidFill>
                <a:latin typeface="Arial Narrow" panose="020B0606020202030204" pitchFamily="34" charset="0"/>
              </a:rPr>
              <a:t> deposit screen you </a:t>
            </a:r>
            <a:r>
              <a:rPr lang="en-GB" altLang="en-US" sz="1100" dirty="0">
                <a:solidFill>
                  <a:srgbClr val="000000"/>
                </a:solidFill>
                <a:latin typeface="Arial Narrow" panose="020B0606020202030204" pitchFamily="34" charset="0"/>
              </a:rPr>
              <a:t>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a:t>
            </a:r>
            <a:r>
              <a:rPr lang="en-GB" altLang="en-US" sz="1100" dirty="0" smtClean="0">
                <a:solidFill>
                  <a:srgbClr val="000000"/>
                </a:solidFill>
                <a:latin typeface="Arial Narrow" panose="020B0606020202030204" pitchFamily="34" charset="0"/>
              </a:rPr>
              <a:t>So,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a:t>
            </a:r>
            <a:r>
              <a:rPr lang="en-GB" altLang="en-US" sz="1100" dirty="0" smtClean="0">
                <a:solidFill>
                  <a:srgbClr val="000000"/>
                </a:solidFill>
                <a:latin typeface="Arial Narrow" panose="020B0606020202030204" pitchFamily="34" charset="0"/>
              </a:rPr>
              <a:t>Deposits</a:t>
            </a:r>
            <a:r>
              <a:rPr lang="en-GB" altLang="en-US" sz="1100" dirty="0">
                <a:solidFill>
                  <a:srgbClr val="000000"/>
                </a:solidFill>
                <a:latin typeface="Arial Narrow" panose="020B0606020202030204" pitchFamily="34" charset="0"/>
              </a:rPr>
              <a:t>’ screen for when you are ready to return and complete the record.</a:t>
            </a:r>
            <a:endParaRPr lang="en-US" altLang="en-US" sz="1100" dirty="0">
              <a:latin typeface="Arial Narrow" panose="020B0606020202030204" pitchFamily="34" charset="0"/>
            </a:endParaRPr>
          </a:p>
        </p:txBody>
      </p:sp>
      <p:grpSp>
        <p:nvGrpSpPr>
          <p:cNvPr id="11" name="Group 4"/>
          <p:cNvGrpSpPr>
            <a:grpSpLocks/>
          </p:cNvGrpSpPr>
          <p:nvPr/>
        </p:nvGrpSpPr>
        <p:grpSpPr bwMode="auto">
          <a:xfrm>
            <a:off x="4446375" y="116638"/>
            <a:ext cx="4487467" cy="883470"/>
            <a:chOff x="107022749" y="107403135"/>
            <a:chExt cx="6124555" cy="1178864"/>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986"/>
            <a:stretch/>
          </p:blipFill>
          <p:spPr bwMode="auto">
            <a:xfrm>
              <a:off x="107022749" y="107403135"/>
              <a:ext cx="6124555" cy="117886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109333989" y="107812013"/>
              <a:ext cx="849315" cy="312234"/>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60850" y="2106402"/>
            <a:ext cx="8597430" cy="370892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The details screen brings up a form which requires completing. (Please note some fields are compulsory marked with a          )</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Title-</a:t>
            </a:r>
            <a:r>
              <a:rPr lang="en-GB" altLang="en-US" sz="1100" dirty="0" smtClean="0">
                <a:solidFill>
                  <a:srgbClr val="000000"/>
                </a:solidFill>
                <a:latin typeface="Arial Narrow" panose="020B0606020202030204" pitchFamily="34" charset="0"/>
              </a:rPr>
              <a:t>		The published title of the section of works you are depositing. </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Abstract-</a:t>
            </a:r>
            <a:r>
              <a:rPr lang="en-GB" altLang="en-US" sz="1100" dirty="0" smtClean="0">
                <a:solidFill>
                  <a:srgbClr val="000000"/>
                </a:solidFill>
                <a:latin typeface="Arial Narrow" panose="020B0606020202030204" pitchFamily="34" charset="0"/>
              </a:rPr>
              <a:t>		The published abstract– usually found as part of the publication information.</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Creators-</a:t>
            </a:r>
            <a:r>
              <a:rPr lang="en-GB" altLang="en-US" sz="1100" dirty="0" smtClean="0">
                <a:solidFill>
                  <a:srgbClr val="000000"/>
                </a:solidFill>
                <a:latin typeface="Arial Narrow" panose="020B0606020202030204" pitchFamily="34" charset="0"/>
              </a:rPr>
              <a:t>		Enter the author(s) of the works. Ensure that if the author(s) is a member of UCLan that you select their name from the Autofill 			suggestion that pops up once you start entering their name(s). This ensures that the email address is correct and that duplicate 		authors are not created on CLoK due to spelling mistakes and different initials being used.</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Contributors-		</a:t>
            </a:r>
            <a:r>
              <a:rPr lang="en-GB" altLang="en-US" sz="1100" dirty="0" smtClean="0">
                <a:solidFill>
                  <a:srgbClr val="000000"/>
                </a:solidFill>
                <a:latin typeface="Arial Narrow" panose="020B0606020202030204" pitchFamily="34" charset="0"/>
              </a:rPr>
              <a:t>Anyone who has contributed to the works but are not classed as an author.</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Schools-		</a:t>
            </a:r>
            <a:r>
              <a:rPr lang="en-GB" altLang="en-US" sz="1100" dirty="0" smtClean="0">
                <a:solidFill>
                  <a:srgbClr val="000000"/>
                </a:solidFill>
                <a:latin typeface="Arial Narrow" panose="020B0606020202030204" pitchFamily="34" charset="0"/>
              </a:rPr>
              <a:t>School in which the works was produced.</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Research Clusters-	</a:t>
            </a:r>
            <a:r>
              <a:rPr lang="en-GB" altLang="en-US" sz="1100" dirty="0" smtClean="0">
                <a:solidFill>
                  <a:srgbClr val="000000"/>
                </a:solidFill>
                <a:latin typeface="Arial Narrow" panose="020B0606020202030204" pitchFamily="34" charset="0"/>
              </a:rPr>
              <a:t>Ignore this as it is being replaced in line with HEFCE Units of Assessment.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Archive-		</a:t>
            </a:r>
            <a:r>
              <a:rPr lang="en-GB" altLang="en-US" sz="1100" dirty="0" smtClean="0">
                <a:solidFill>
                  <a:srgbClr val="000000"/>
                </a:solidFill>
                <a:latin typeface="Arial Narrow" panose="020B0606020202030204" pitchFamily="34" charset="0"/>
              </a:rPr>
              <a:t>Not to be selected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5" name="Rectangle 14"/>
          <p:cNvSpPr/>
          <p:nvPr/>
        </p:nvSpPr>
        <p:spPr>
          <a:xfrm>
            <a:off x="2216995" y="6322227"/>
            <a:ext cx="747956"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6" name="Right Arrow 15">
            <a:hlinkClick r:id="rId5" action="ppaction://hlinksldjump"/>
          </p:cNvPr>
          <p:cNvSpPr/>
          <p:nvPr/>
        </p:nvSpPr>
        <p:spPr>
          <a:xfrm>
            <a:off x="2411853" y="5821100"/>
            <a:ext cx="898512" cy="829855"/>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7" name="Rectangle 16"/>
          <p:cNvSpPr/>
          <p:nvPr/>
        </p:nvSpPr>
        <p:spPr>
          <a:xfrm>
            <a:off x="842035" y="6370597"/>
            <a:ext cx="833949"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8" name="Right Arrow 17">
            <a:hlinkClick r:id="rId6" action="ppaction://hlinksldjump"/>
          </p:cNvPr>
          <p:cNvSpPr/>
          <p:nvPr/>
        </p:nvSpPr>
        <p:spPr>
          <a:xfrm rot="10800000">
            <a:off x="507320" y="5835410"/>
            <a:ext cx="951611" cy="8653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4" name="Picture 3"/>
          <p:cNvPicPr>
            <a:picLocks noChangeAspect="1"/>
          </p:cNvPicPr>
          <p:nvPr/>
        </p:nvPicPr>
        <p:blipFill>
          <a:blip r:embed="rId7"/>
          <a:stretch>
            <a:fillRect/>
          </a:stretch>
        </p:blipFill>
        <p:spPr>
          <a:xfrm>
            <a:off x="6331907" y="2111990"/>
            <a:ext cx="238125" cy="238125"/>
          </a:xfrm>
          <a:prstGeom prst="rect">
            <a:avLst/>
          </a:prstGeom>
        </p:spPr>
      </p:pic>
    </p:spTree>
    <p:extLst>
      <p:ext uri="{BB962C8B-B14F-4D97-AF65-F5344CB8AC3E}">
        <p14:creationId xmlns:p14="http://schemas.microsoft.com/office/powerpoint/2010/main" val="387907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Rectangle 8"/>
          <p:cNvSpPr/>
          <p:nvPr/>
        </p:nvSpPr>
        <p:spPr>
          <a:xfrm>
            <a:off x="2145506" y="6371556"/>
            <a:ext cx="742697"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0" name="Right Arrow 9">
            <a:hlinkClick r:id="rId4" action="ppaction://hlinksldjump"/>
          </p:cNvPr>
          <p:cNvSpPr/>
          <p:nvPr/>
        </p:nvSpPr>
        <p:spPr>
          <a:xfrm>
            <a:off x="2318959" y="5814360"/>
            <a:ext cx="946863" cy="914704"/>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Rectangle 10"/>
          <p:cNvSpPr/>
          <p:nvPr/>
        </p:nvSpPr>
        <p:spPr>
          <a:xfrm>
            <a:off x="1098021" y="6356934"/>
            <a:ext cx="767112"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2" name="Right Arrow 11">
            <a:hlinkClick r:id="rId5" action="ppaction://hlinksldjump"/>
          </p:cNvPr>
          <p:cNvSpPr/>
          <p:nvPr/>
        </p:nvSpPr>
        <p:spPr>
          <a:xfrm rot="10800000">
            <a:off x="732971" y="5812641"/>
            <a:ext cx="958709" cy="908060"/>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Text Box 2"/>
          <p:cNvSpPr txBox="1">
            <a:spLocks noChangeArrowheads="1"/>
          </p:cNvSpPr>
          <p:nvPr/>
        </p:nvSpPr>
        <p:spPr bwMode="auto">
          <a:xfrm>
            <a:off x="265413" y="404664"/>
            <a:ext cx="8606760" cy="529271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Refereed-	</a:t>
            </a:r>
            <a:r>
              <a:rPr lang="en-GB" altLang="en-US" sz="1100" dirty="0" smtClean="0">
                <a:solidFill>
                  <a:srgbClr val="000000"/>
                </a:solidFill>
                <a:latin typeface="Arial Narrow" panose="020B0606020202030204" pitchFamily="34" charset="0"/>
              </a:rPr>
              <a:t>Has </a:t>
            </a:r>
            <a:r>
              <a:rPr lang="en-GB" altLang="en-US" sz="1100" dirty="0">
                <a:solidFill>
                  <a:srgbClr val="000000"/>
                </a:solidFill>
                <a:latin typeface="Arial Narrow" panose="020B0606020202030204" pitchFamily="34" charset="0"/>
              </a:rPr>
              <a:t>the works been through refereed? </a:t>
            </a:r>
            <a:r>
              <a:rPr lang="en-GB" altLang="en-US" sz="1100" dirty="0" smtClean="0">
                <a:solidFill>
                  <a:srgbClr val="000000"/>
                </a:solidFill>
                <a:latin typeface="Arial Narrow" panose="020B0606020202030204" pitchFamily="34" charset="0"/>
              </a:rPr>
              <a:t>Yes/No.</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Status-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etc</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Page </a:t>
            </a:r>
            <a:r>
              <a:rPr lang="en-GB" altLang="en-US" sz="1100" b="1" dirty="0" smtClean="0">
                <a:solidFill>
                  <a:srgbClr val="000000"/>
                </a:solidFill>
                <a:latin typeface="Arial Narrow" panose="020B0606020202030204" pitchFamily="34" charset="0"/>
              </a:rPr>
              <a:t>Range-	</a:t>
            </a:r>
            <a:r>
              <a:rPr lang="en-GB" altLang="en-US" sz="1100" dirty="0" smtClean="0">
                <a:solidFill>
                  <a:srgbClr val="000000"/>
                </a:solidFill>
                <a:latin typeface="Arial Narrow" panose="020B0606020202030204" pitchFamily="34" charset="0"/>
              </a:rPr>
              <a:t>Range </a:t>
            </a:r>
            <a:r>
              <a:rPr lang="en-GB" altLang="en-US" sz="1100" dirty="0">
                <a:solidFill>
                  <a:srgbClr val="000000"/>
                </a:solidFill>
                <a:latin typeface="Arial Narrow" panose="020B0606020202030204" pitchFamily="34" charset="0"/>
              </a:rPr>
              <a:t>the works appears in the </a:t>
            </a:r>
            <a:r>
              <a:rPr lang="en-GB" altLang="en-US" sz="1100" dirty="0" smtClean="0">
                <a:solidFill>
                  <a:srgbClr val="000000"/>
                </a:solidFill>
                <a:latin typeface="Arial Narrow" panose="020B0606020202030204" pitchFamily="34" charset="0"/>
              </a:rPr>
              <a:t>publication</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Title of </a:t>
            </a:r>
            <a:r>
              <a:rPr lang="en-GB" altLang="en-US" sz="1100" b="1" dirty="0" smtClean="0">
                <a:solidFill>
                  <a:srgbClr val="000000"/>
                </a:solidFill>
                <a:latin typeface="Arial Narrow" panose="020B0606020202030204" pitchFamily="34" charset="0"/>
              </a:rPr>
              <a:t>Book-	</a:t>
            </a:r>
            <a:r>
              <a:rPr lang="en-GB" altLang="en-US" sz="1100" dirty="0" smtClean="0">
                <a:solidFill>
                  <a:srgbClr val="000000"/>
                </a:solidFill>
                <a:latin typeface="Arial Narrow" panose="020B0606020202030204" pitchFamily="34" charset="0"/>
              </a:rPr>
              <a:t>That </a:t>
            </a:r>
            <a:r>
              <a:rPr lang="en-GB" altLang="en-US" sz="1100" dirty="0">
                <a:solidFill>
                  <a:srgbClr val="000000"/>
                </a:solidFill>
                <a:latin typeface="Arial Narrow" panose="020B0606020202030204" pitchFamily="34" charset="0"/>
              </a:rPr>
              <a:t>the section of your works was published in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Volume-	</a:t>
            </a:r>
            <a:r>
              <a:rPr lang="en-GB" altLang="en-US" sz="1100" dirty="0" smtClean="0">
                <a:solidFill>
                  <a:srgbClr val="000000"/>
                </a:solidFill>
                <a:latin typeface="Arial Narrow" panose="020B0606020202030204" pitchFamily="34" charset="0"/>
              </a:rPr>
              <a:t>Volume </a:t>
            </a:r>
            <a:r>
              <a:rPr lang="en-GB" altLang="en-US" sz="1100" dirty="0">
                <a:solidFill>
                  <a:srgbClr val="000000"/>
                </a:solidFill>
                <a:latin typeface="Arial Narrow" panose="020B0606020202030204" pitchFamily="34" charset="0"/>
              </a:rPr>
              <a:t>of publication works appeared in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Place of </a:t>
            </a:r>
            <a:r>
              <a:rPr lang="en-GB" altLang="en-US" sz="1100" b="1" dirty="0" smtClean="0">
                <a:solidFill>
                  <a:srgbClr val="000000"/>
                </a:solidFill>
                <a:latin typeface="Arial Narrow" panose="020B0606020202030204" pitchFamily="34" charset="0"/>
              </a:rPr>
              <a:t>	</a:t>
            </a: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Publication-	</a:t>
            </a:r>
            <a:r>
              <a:rPr lang="en-GB" altLang="en-US" sz="1100" dirty="0" smtClean="0">
                <a:solidFill>
                  <a:srgbClr val="000000"/>
                </a:solidFill>
                <a:latin typeface="Arial Narrow" panose="020B0606020202030204" pitchFamily="34" charset="0"/>
              </a:rPr>
              <a:t>Where </a:t>
            </a:r>
            <a:r>
              <a:rPr lang="en-GB" altLang="en-US" sz="1100" dirty="0">
                <a:solidFill>
                  <a:srgbClr val="000000"/>
                </a:solidFill>
                <a:latin typeface="Arial Narrow" panose="020B0606020202030204" pitchFamily="34" charset="0"/>
              </a:rPr>
              <a:t>the book was printed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t>
            </a:r>
            <a:r>
              <a:rPr lang="en-GB" altLang="en-US" sz="1100" b="1" dirty="0" smtClean="0">
                <a:solidFill>
                  <a:srgbClr val="000000"/>
                </a:solidFill>
                <a:latin typeface="Arial Narrow" panose="020B0606020202030204" pitchFamily="34" charset="0"/>
              </a:rPr>
              <a:t>abbreviations</a:t>
            </a: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Number </a:t>
            </a:r>
            <a:r>
              <a:rPr lang="en-GB" altLang="en-US" sz="1100" b="1" dirty="0">
                <a:solidFill>
                  <a:srgbClr val="000000"/>
                </a:solidFill>
                <a:latin typeface="Arial Narrow" panose="020B0606020202030204" pitchFamily="34" charset="0"/>
              </a:rPr>
              <a:t>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of Pages-	</a:t>
            </a:r>
            <a:r>
              <a:rPr lang="en-GB" altLang="en-US" sz="1100" dirty="0" smtClean="0">
                <a:solidFill>
                  <a:srgbClr val="000000"/>
                </a:solidFill>
                <a:latin typeface="Arial Narrow" panose="020B0606020202030204" pitchFamily="34" charset="0"/>
              </a:rPr>
              <a:t>Total </a:t>
            </a:r>
            <a:r>
              <a:rPr lang="en-GB" altLang="en-US" sz="1100" dirty="0">
                <a:solidFill>
                  <a:srgbClr val="000000"/>
                </a:solidFill>
                <a:latin typeface="Arial Narrow" panose="020B0606020202030204" pitchFamily="34" charset="0"/>
              </a:rPr>
              <a:t>pages in the book</a:t>
            </a: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Identification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identification numbers associated with the </a:t>
            </a:r>
            <a:r>
              <a:rPr lang="en-GB" altLang="en-US" sz="1100" dirty="0" smtClean="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Number-</a:t>
            </a:r>
            <a:r>
              <a:rPr lang="en-GB" altLang="en-US" sz="1100" dirty="0" smtClean="0">
                <a:solidFill>
                  <a:srgbClr val="000000"/>
                </a:solidFill>
                <a:latin typeface="Arial Narrow" panose="020B0606020202030204" pitchFamily="34" charset="0"/>
              </a:rPr>
              <a:t>	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Series </a:t>
            </a:r>
            <a:r>
              <a:rPr lang="en-GB" altLang="en-US" sz="1100" b="1" dirty="0" smtClean="0">
                <a:solidFill>
                  <a:srgbClr val="000000"/>
                </a:solidFill>
                <a:latin typeface="Arial Narrow" panose="020B0606020202030204" pitchFamily="34" charset="0"/>
              </a:rPr>
              <a:t>Name-	</a:t>
            </a:r>
            <a:r>
              <a:rPr lang="en-GB" altLang="en-US" sz="1100" dirty="0" smtClean="0">
                <a:solidFill>
                  <a:srgbClr val="000000"/>
                </a:solidFill>
                <a:latin typeface="Arial Narrow" panose="020B0606020202030204" pitchFamily="34" charset="0"/>
              </a:rPr>
              <a:t>Name </a:t>
            </a:r>
            <a:r>
              <a:rPr lang="en-GB" altLang="en-US" sz="1100" dirty="0">
                <a:solidFill>
                  <a:srgbClr val="000000"/>
                </a:solidFill>
                <a:latin typeface="Arial Narrow" panose="020B0606020202030204" pitchFamily="34" charset="0"/>
              </a:rPr>
              <a:t>of the series the book is in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Number-	</a:t>
            </a:r>
            <a:r>
              <a:rPr lang="en-GB" altLang="en-US" sz="1100" dirty="0" smtClean="0">
                <a:solidFill>
                  <a:srgbClr val="000000"/>
                </a:solidFill>
                <a:latin typeface="Arial Narrow" panose="020B0606020202030204" pitchFamily="34" charset="0"/>
              </a:rPr>
              <a:t>Number </a:t>
            </a:r>
            <a:r>
              <a:rPr lang="en-GB" altLang="en-US" sz="1100" dirty="0">
                <a:solidFill>
                  <a:srgbClr val="000000"/>
                </a:solidFill>
                <a:latin typeface="Arial Narrow" panose="020B0606020202030204" pitchFamily="34" charset="0"/>
              </a:rPr>
              <a:t>of publication the works appeared in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ISBN-	</a:t>
            </a:r>
            <a:r>
              <a:rPr lang="en-GB" altLang="en-US" sz="1100" dirty="0" smtClean="0">
                <a:solidFill>
                  <a:srgbClr val="000000"/>
                </a:solidFill>
                <a:latin typeface="Arial Narrow" panose="020B0606020202030204" pitchFamily="34" charset="0"/>
              </a:rPr>
              <a:t>International </a:t>
            </a:r>
            <a:r>
              <a:rPr lang="en-GB" altLang="en-US" sz="1100" dirty="0">
                <a:solidFill>
                  <a:srgbClr val="000000"/>
                </a:solidFill>
                <a:latin typeface="Arial Narrow" panose="020B0606020202030204" pitchFamily="34" charset="0"/>
              </a:rPr>
              <a:t>Standard Book Number </a:t>
            </a: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Date-	</a:t>
            </a:r>
            <a:r>
              <a:rPr lang="en-GB" altLang="en-US" sz="1100" dirty="0" smtClean="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of last action in the publishing </a:t>
            </a:r>
            <a:r>
              <a:rPr lang="en-GB" altLang="en-US" sz="1100" dirty="0" smtClean="0">
                <a:solidFill>
                  <a:srgbClr val="000000"/>
                </a:solidFill>
                <a:latin typeface="Arial Narrow" panose="020B0606020202030204" pitchFamily="34" charset="0"/>
              </a:rPr>
              <a:t>process (always enter a date )</a:t>
            </a: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b="1" dirty="0" smtClean="0">
                <a:solidFill>
                  <a:srgbClr val="000000"/>
                </a:solidFill>
                <a:latin typeface="Arial Narrow" panose="020B0606020202030204" pitchFamily="34" charset="0"/>
              </a:rPr>
              <a:t>Type-	</a:t>
            </a:r>
            <a:r>
              <a:rPr lang="en-GB" altLang="en-US" sz="1100" dirty="0" smtClean="0">
                <a:solidFill>
                  <a:srgbClr val="000000"/>
                </a:solidFill>
                <a:latin typeface="Arial Narrow" panose="020B0606020202030204" pitchFamily="34" charset="0"/>
              </a:rPr>
              <a:t>What the last action was </a:t>
            </a: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a:t>
            </a:r>
            <a:r>
              <a:rPr lang="en-GB" altLang="en-US" sz="1100" dirty="0" smtClean="0">
                <a:solidFill>
                  <a:srgbClr val="000000"/>
                </a:solidFill>
                <a:latin typeface="Arial Narrow" panose="020B0606020202030204" pitchFamily="34" charset="0"/>
              </a:rPr>
              <a:t>URL</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a:t>
            </a:r>
            <a:r>
              <a:rPr lang="en-GB" altLang="en-US" sz="1100" b="1" dirty="0" smtClean="0">
                <a:solidFill>
                  <a:srgbClr val="000000"/>
                </a:solidFill>
                <a:latin typeface="Arial Narrow" panose="020B0606020202030204" pitchFamily="34" charset="0"/>
              </a:rPr>
              <a:t>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a:t>
            </a:r>
            <a:r>
              <a:rPr lang="en-GB" altLang="en-US" sz="1100" dirty="0" smtClean="0">
                <a:solidFill>
                  <a:srgbClr val="000000"/>
                </a:solidFill>
                <a:latin typeface="Arial Narrow" panose="020B0606020202030204" pitchFamily="34" charset="0"/>
              </a:rPr>
              <a:t>works.</a:t>
            </a:r>
          </a:p>
          <a:p>
            <a:pPr eaLnBrk="0" fontAlgn="base" hangingPunct="0">
              <a:spcBef>
                <a:spcPct val="0"/>
              </a:spcBef>
              <a:spcAft>
                <a:spcPct val="0"/>
              </a:spcAft>
            </a:pP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Funders-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a:t>
            </a:r>
            <a:r>
              <a:rPr lang="en-GB" altLang="en-US" sz="1100" dirty="0" smtClean="0">
                <a:solidFill>
                  <a:srgbClr val="000000"/>
                </a:solidFill>
                <a:latin typeface="Arial Narrow" panose="020B0606020202030204" pitchFamily="34" charset="0"/>
              </a:rPr>
              <a:t>works</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Projects-		</a:t>
            </a:r>
            <a:r>
              <a:rPr lang="en-GB" altLang="en-US" sz="1100" dirty="0" smtClean="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completed by the </a:t>
            </a:r>
            <a:r>
              <a:rPr lang="en-GB" altLang="en-US" sz="1100" dirty="0" smtClean="0">
                <a:solidFill>
                  <a:srgbClr val="000000"/>
                </a:solidFill>
                <a:latin typeface="Arial Narrow" panose="020B0606020202030204" pitchFamily="34" charset="0"/>
              </a:rPr>
              <a:t>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t>
            </a:r>
            <a:r>
              <a:rPr lang="en-GB" altLang="en-US" sz="1100" b="1" dirty="0" smtClean="0">
                <a:solidFill>
                  <a:srgbClr val="000000"/>
                </a:solidFill>
                <a:latin typeface="Arial Narrow" panose="020B0606020202030204" pitchFamily="34" charset="0"/>
              </a:rPr>
              <a:t>Address-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be used if an embargo is set on the </a:t>
            </a: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dirty="0" smtClean="0">
                <a:solidFill>
                  <a:srgbClr val="000000"/>
                </a:solidFill>
                <a:latin typeface="Arial Narrow" panose="020B0606020202030204" pitchFamily="34" charset="0"/>
              </a:rPr>
              <a:t>		uploaded attachment </a:t>
            </a:r>
          </a:p>
          <a:p>
            <a:pPr eaLnBrk="0" fontAlgn="base" hangingPunct="0">
              <a:spcBef>
                <a:spcPct val="0"/>
              </a:spcBef>
              <a:spcAft>
                <a:spcPct val="0"/>
              </a:spcAft>
            </a:pP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References-		</a:t>
            </a:r>
            <a:r>
              <a:rPr lang="en-GB" altLang="en-US" sz="1100" dirty="0" smtClean="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of the works</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a:t>
            </a:r>
            <a:r>
              <a:rPr lang="en-GB" altLang="en-US" sz="1100" b="1" dirty="0" smtClean="0">
                <a:solidFill>
                  <a:srgbClr val="000000"/>
                </a:solidFill>
                <a:latin typeface="Arial Narrow" panose="020B0606020202030204" pitchFamily="34" charset="0"/>
              </a:rPr>
              <a:t>Keywords-	</a:t>
            </a:r>
            <a:r>
              <a:rPr lang="en-GB" altLang="en-US" sz="1100" dirty="0" smtClean="0">
                <a:solidFill>
                  <a:srgbClr val="000000"/>
                </a:solidFill>
                <a:latin typeface="Arial Narrow" panose="020B0606020202030204" pitchFamily="34" charset="0"/>
              </a:rPr>
              <a:t>Listed </a:t>
            </a:r>
            <a:r>
              <a:rPr lang="en-GB" altLang="en-US" sz="1100" dirty="0">
                <a:solidFill>
                  <a:srgbClr val="000000"/>
                </a:solidFill>
                <a:latin typeface="Arial Narrow" panose="020B0606020202030204" pitchFamily="34" charset="0"/>
              </a:rPr>
              <a:t>in the publication details. Used for search </a:t>
            </a:r>
            <a:r>
              <a:rPr lang="en-GB" altLang="en-US" sz="1100" dirty="0" smtClean="0">
                <a:solidFill>
                  <a:srgbClr val="000000"/>
                </a:solidFill>
                <a:latin typeface="Arial Narrow" panose="020B0606020202030204" pitchFamily="34" charset="0"/>
              </a:rPr>
              <a:t>		criteria.</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a:t>
            </a:r>
            <a:r>
              <a:rPr lang="en-GB" altLang="en-US" sz="1100" b="1" dirty="0" smtClean="0">
                <a:solidFill>
                  <a:srgbClr val="000000"/>
                </a:solidFill>
                <a:latin typeface="Arial Narrow" panose="020B0606020202030204" pitchFamily="34" charset="0"/>
              </a:rPr>
              <a:t>Information-	</a:t>
            </a:r>
            <a:r>
              <a:rPr lang="en-GB" altLang="en-US" sz="1100" dirty="0" smtClean="0">
                <a:solidFill>
                  <a:srgbClr val="000000"/>
                </a:solidFill>
                <a:latin typeface="Arial Narrow" panose="020B0606020202030204" pitchFamily="34" charset="0"/>
              </a:rPr>
              <a:t>Information </a:t>
            </a:r>
            <a:r>
              <a:rPr lang="en-GB" altLang="en-US" sz="1100" dirty="0">
                <a:solidFill>
                  <a:srgbClr val="000000"/>
                </a:solidFill>
                <a:latin typeface="Arial Narrow" panose="020B0606020202030204" pitchFamily="34" charset="0"/>
              </a:rPr>
              <a:t>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This shows on </a:t>
            </a:r>
            <a:r>
              <a:rPr lang="en-GB" altLang="en-US" sz="1100" dirty="0">
                <a:solidFill>
                  <a:srgbClr val="000000"/>
                </a:solidFill>
                <a:latin typeface="Arial Narrow" panose="020B0606020202030204" pitchFamily="34" charset="0"/>
              </a:rPr>
              <a:t>the CLoK </a:t>
            </a:r>
            <a:r>
              <a:rPr lang="en-GB" altLang="en-US" sz="1100" dirty="0" smtClean="0">
                <a:solidFill>
                  <a:srgbClr val="000000"/>
                </a:solidFill>
                <a:latin typeface="Arial Narrow" panose="020B0606020202030204" pitchFamily="34" charset="0"/>
              </a:rPr>
              <a:t>record)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a:t>
            </a:r>
            <a:r>
              <a:rPr lang="en-GB" altLang="en-US" sz="1100" b="1" dirty="0" smtClean="0">
                <a:solidFill>
                  <a:srgbClr val="000000"/>
                </a:solidFill>
                <a:latin typeface="Arial Narrow" panose="020B0606020202030204" pitchFamily="34" charset="0"/>
              </a:rPr>
              <a:t>Suggestions-	</a:t>
            </a:r>
            <a:r>
              <a:rPr lang="en-GB" altLang="en-US" sz="1100" dirty="0" smtClean="0">
                <a:solidFill>
                  <a:srgbClr val="000000"/>
                </a:solidFill>
                <a:latin typeface="Arial Narrow" panose="020B0606020202030204" pitchFamily="34" charset="0"/>
              </a:rPr>
              <a:t>For </a:t>
            </a:r>
            <a:r>
              <a:rPr lang="en-GB" altLang="en-US" sz="1100" dirty="0">
                <a:solidFill>
                  <a:srgbClr val="000000"/>
                </a:solidFill>
                <a:latin typeface="Arial Narrow" panose="020B0606020202030204" pitchFamily="34" charset="0"/>
              </a:rPr>
              <a:t>repository staff (does not show on CLoK </a:t>
            </a:r>
            <a:r>
              <a:rPr lang="en-GB" altLang="en-US" sz="1100" dirty="0" smtClean="0">
                <a:solidFill>
                  <a:srgbClr val="000000"/>
                </a:solidFill>
                <a:latin typeface="Arial Narrow" panose="020B0606020202030204" pitchFamily="34" charset="0"/>
              </a:rPr>
              <a:t>		record)</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a:t>
            </a:r>
            <a:r>
              <a:rPr lang="en-GB" altLang="en-US" sz="1100" b="1" dirty="0" smtClean="0">
                <a:solidFill>
                  <a:srgbClr val="000000"/>
                </a:solidFill>
                <a:latin typeface="Arial Narrow" panose="020B0606020202030204" pitchFamily="34" charset="0"/>
              </a:rPr>
              <a:t>Information-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a:t>
            </a:r>
            <a:r>
              <a:rPr lang="en-GB" altLang="en-US" sz="1100" dirty="0" smtClean="0">
                <a:solidFill>
                  <a:srgbClr val="000000"/>
                </a:solidFill>
                <a:latin typeface="Arial Narrow" panose="020B0606020202030204" pitchFamily="34" charset="0"/>
              </a:rPr>
              <a:t>record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the REF- 		</a:t>
            </a:r>
            <a:r>
              <a:rPr lang="en-GB" altLang="en-US" sz="1100" dirty="0" smtClean="0">
                <a:solidFill>
                  <a:srgbClr val="000000"/>
                </a:solidFill>
                <a:latin typeface="Arial Narrow" panose="020B0606020202030204" pitchFamily="34" charset="0"/>
              </a:rPr>
              <a:t>Ignore</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2" name="TextBox 1"/>
          <p:cNvSpPr txBox="1"/>
          <p:nvPr/>
        </p:nvSpPr>
        <p:spPr>
          <a:xfrm>
            <a:off x="197069" y="223983"/>
            <a:ext cx="2052892" cy="369332"/>
          </a:xfrm>
          <a:prstGeom prst="rect">
            <a:avLst/>
          </a:prstGeom>
          <a:noFill/>
        </p:spPr>
        <p:txBody>
          <a:bodyPr wrap="square" rtlCol="0">
            <a:spAutoFit/>
          </a:bodyPr>
          <a:lstStyle/>
          <a:p>
            <a:pPr eaLnBrk="0" fontAlgn="base" hangingPunct="0">
              <a:spcBef>
                <a:spcPct val="0"/>
              </a:spcBef>
              <a:spcAft>
                <a:spcPct val="0"/>
              </a:spcAft>
            </a:pPr>
            <a:r>
              <a:rPr lang="en-GB" altLang="en-US" b="1" dirty="0">
                <a:solidFill>
                  <a:srgbClr val="000000"/>
                </a:solidFill>
                <a:latin typeface="Arial Narrow" panose="020B0606020202030204" pitchFamily="34" charset="0"/>
              </a:rPr>
              <a:t>Publication Details</a:t>
            </a:r>
          </a:p>
        </p:txBody>
      </p:sp>
    </p:spTree>
    <p:extLst>
      <p:ext uri="{BB962C8B-B14F-4D97-AF65-F5344CB8AC3E}">
        <p14:creationId xmlns:p14="http://schemas.microsoft.com/office/powerpoint/2010/main" val="185239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Arial Narrow" panose="020B0606020202030204" pitchFamily="34" charset="0"/>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9" name="Text Box 2"/>
          <p:cNvSpPr txBox="1">
            <a:spLocks noChangeArrowheads="1"/>
          </p:cNvSpPr>
          <p:nvPr/>
        </p:nvSpPr>
        <p:spPr bwMode="auto">
          <a:xfrm>
            <a:off x="323528" y="257388"/>
            <a:ext cx="2614691" cy="4572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500" b="1" dirty="0">
                <a:solidFill>
                  <a:srgbClr val="000000"/>
                </a:solidFill>
                <a:latin typeface="Arial Narrow" panose="020B0606020202030204" pitchFamily="34" charset="0"/>
              </a:rPr>
              <a:t>Depositing a Monograph</a:t>
            </a:r>
            <a:endParaRPr lang="en-US" altLang="en-US" sz="1350" dirty="0">
              <a:latin typeface="Arial Narrow" panose="020B0606020202030204" pitchFamily="34" charset="0"/>
            </a:endParaRPr>
          </a:p>
        </p:txBody>
      </p:sp>
      <p:sp>
        <p:nvSpPr>
          <p:cNvPr id="10" name="Text Box 3"/>
          <p:cNvSpPr txBox="1">
            <a:spLocks noChangeArrowheads="1"/>
          </p:cNvSpPr>
          <p:nvPr/>
        </p:nvSpPr>
        <p:spPr bwMode="auto">
          <a:xfrm>
            <a:off x="202152" y="913200"/>
            <a:ext cx="8772556" cy="8526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After selecting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you will be directed to the </a:t>
            </a:r>
            <a:r>
              <a:rPr lang="en-GB" altLang="en-US" sz="1100" b="1" dirty="0">
                <a:solidFill>
                  <a:srgbClr val="000000"/>
                </a:solidFill>
                <a:latin typeface="Arial Narrow" panose="020B0606020202030204" pitchFamily="34" charset="0"/>
              </a:rPr>
              <a:t>‘Upload’ </a:t>
            </a:r>
            <a:r>
              <a:rPr lang="en-GB" altLang="en-US" sz="1100" dirty="0">
                <a:solidFill>
                  <a:srgbClr val="000000"/>
                </a:solidFill>
                <a:latin typeface="Arial Narrow" panose="020B0606020202030204" pitchFamily="34" charset="0"/>
              </a:rPr>
              <a:t>screen. At this time it is best practice to upload documents after completing all the necessary details on the record. Select </a:t>
            </a:r>
            <a:r>
              <a:rPr lang="en-GB" altLang="en-US" sz="1100" b="1" dirty="0">
                <a:solidFill>
                  <a:srgbClr val="000000"/>
                </a:solidFill>
                <a:latin typeface="Arial Narrow" panose="020B0606020202030204" pitchFamily="34" charset="0"/>
              </a:rPr>
              <a:t>‘Next’ </a:t>
            </a:r>
            <a:r>
              <a:rPr lang="en-GB" altLang="en-US" sz="1100" dirty="0">
                <a:solidFill>
                  <a:srgbClr val="000000"/>
                </a:solidFill>
                <a:latin typeface="Arial Narrow" panose="020B0606020202030204" pitchFamily="34" charset="0"/>
              </a:rPr>
              <a:t>to proceed to the </a:t>
            </a:r>
            <a:r>
              <a:rPr lang="en-GB" altLang="en-US" sz="1100" b="1" dirty="0">
                <a:solidFill>
                  <a:srgbClr val="000000"/>
                </a:solidFill>
                <a:latin typeface="Arial Narrow" panose="020B0606020202030204" pitchFamily="34" charset="0"/>
              </a:rPr>
              <a:t>‘Details’ </a:t>
            </a:r>
            <a:r>
              <a:rPr lang="en-GB" altLang="en-US" sz="1100" dirty="0">
                <a:solidFill>
                  <a:srgbClr val="000000"/>
                </a:solidFill>
                <a:latin typeface="Arial Narrow" panose="020B0606020202030204" pitchFamily="34" charset="0"/>
              </a:rPr>
              <a:t>Screen. (We will return to the upload screen later in the deposit process).</a:t>
            </a:r>
          </a:p>
          <a:p>
            <a:pPr eaLnBrk="0" fontAlgn="base" hangingPunct="0">
              <a:spcBef>
                <a:spcPct val="0"/>
              </a:spcBef>
              <a:spcAft>
                <a:spcPct val="0"/>
              </a:spcAft>
            </a:pPr>
            <a:r>
              <a:rPr lang="en-GB" altLang="en-US" sz="1100" dirty="0">
                <a:solidFill>
                  <a:srgbClr val="000000"/>
                </a:solidFill>
                <a:latin typeface="Arial Narrow" panose="020B0606020202030204" pitchFamily="34" charset="0"/>
              </a:rPr>
              <a:t>You can stop and save your progress at any time by selecting ‘Save and Return’. The record will be stored in your ‘Manage Deposits’ screen for when you are ready to return and complete the record.</a:t>
            </a:r>
            <a:endParaRPr lang="en-US" altLang="en-US" sz="1100" dirty="0">
              <a:latin typeface="Arial Narrow" panose="020B0606020202030204" pitchFamily="34" charset="0"/>
            </a:endParaRPr>
          </a:p>
        </p:txBody>
      </p:sp>
      <p:grpSp>
        <p:nvGrpSpPr>
          <p:cNvPr id="11" name="Group 10"/>
          <p:cNvGrpSpPr/>
          <p:nvPr/>
        </p:nvGrpSpPr>
        <p:grpSpPr>
          <a:xfrm>
            <a:off x="4139952" y="48291"/>
            <a:ext cx="4629024" cy="883470"/>
            <a:chOff x="403401" y="2820281"/>
            <a:chExt cx="6171847" cy="1177925"/>
          </a:xfrm>
        </p:grpSpPr>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r="9291"/>
            <a:stretch/>
          </p:blipFill>
          <p:spPr bwMode="auto">
            <a:xfrm>
              <a:off x="403401" y="2820281"/>
              <a:ext cx="6171847" cy="11779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6"/>
            <p:cNvSpPr>
              <a:spLocks noChangeArrowheads="1"/>
            </p:cNvSpPr>
            <p:nvPr/>
          </p:nvSpPr>
          <p:spPr bwMode="auto">
            <a:xfrm>
              <a:off x="2876425" y="3228858"/>
              <a:ext cx="698813" cy="311985"/>
            </a:xfrm>
            <a:prstGeom prst="rect">
              <a:avLst/>
            </a:prstGeom>
            <a:noFill/>
            <a:ln w="25400" algn="ctr">
              <a:solidFill>
                <a:srgbClr val="BE0F34"/>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endParaRPr lang="en-GB" sz="1350">
                <a:latin typeface="Arial Narrow" panose="020B0606020202030204" pitchFamily="34" charset="0"/>
              </a:endParaRPr>
            </a:p>
          </p:txBody>
        </p:sp>
      </p:grpSp>
      <p:sp>
        <p:nvSpPr>
          <p:cNvPr id="14" name="Text Box 7"/>
          <p:cNvSpPr txBox="1">
            <a:spLocks noChangeArrowheads="1"/>
          </p:cNvSpPr>
          <p:nvPr/>
        </p:nvSpPr>
        <p:spPr bwMode="auto">
          <a:xfrm>
            <a:off x="202152" y="1698498"/>
            <a:ext cx="8834344" cy="41186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1" anchor="t" anchorCtr="0" compatLnSpc="1">
            <a:prstTxWarp prst="textNoShape">
              <a:avLst/>
            </a:prstTxWarp>
          </a:bodyPr>
          <a:lstStyle/>
          <a:p>
            <a:pPr eaLnBrk="0" fontAlgn="base" hangingPunct="0">
              <a:spcBef>
                <a:spcPct val="0"/>
              </a:spcBef>
              <a:spcAft>
                <a:spcPct val="0"/>
              </a:spcAft>
            </a:pPr>
            <a:r>
              <a:rPr lang="en-GB" altLang="en-US" sz="1100" dirty="0">
                <a:solidFill>
                  <a:srgbClr val="000000"/>
                </a:solidFill>
                <a:latin typeface="Arial Narrow" panose="020B0606020202030204" pitchFamily="34" charset="0"/>
              </a:rPr>
              <a:t>The details screen brings up a form which requires completing. (Please note some fields are </a:t>
            </a:r>
            <a:r>
              <a:rPr lang="en-GB" altLang="en-US" sz="1100" dirty="0" smtClean="0">
                <a:solidFill>
                  <a:srgbClr val="000000"/>
                </a:solidFill>
                <a:latin typeface="Arial Narrow" panose="020B0606020202030204" pitchFamily="34" charset="0"/>
              </a:rPr>
              <a:t>compulsory marked </a:t>
            </a:r>
            <a:r>
              <a:rPr lang="en-GB" altLang="en-US" sz="1100" dirty="0">
                <a:solidFill>
                  <a:srgbClr val="000000"/>
                </a:solidFill>
                <a:latin typeface="Arial Narrow" panose="020B0606020202030204" pitchFamily="34" charset="0"/>
              </a:rPr>
              <a:t>with a          </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Title-</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	The </a:t>
            </a:r>
            <a:r>
              <a:rPr lang="en-GB" altLang="en-US" sz="1100" dirty="0">
                <a:solidFill>
                  <a:srgbClr val="000000"/>
                </a:solidFill>
                <a:latin typeface="Arial Narrow" panose="020B0606020202030204" pitchFamily="34" charset="0"/>
              </a:rPr>
              <a:t>published title of the works you are depositing. </a:t>
            </a:r>
          </a:p>
          <a:p>
            <a:pPr eaLnBrk="0" fontAlgn="base" hangingPunct="0">
              <a:lnSpc>
                <a:spcPct val="200000"/>
              </a:lnSpc>
              <a:spcBef>
                <a:spcPct val="0"/>
              </a:spcBef>
              <a:spcAft>
                <a:spcPct val="0"/>
              </a:spcAft>
            </a:pPr>
            <a:r>
              <a:rPr lang="en-GB" altLang="en-US" sz="1100" b="1" dirty="0">
                <a:solidFill>
                  <a:srgbClr val="000000"/>
                </a:solidFill>
                <a:latin typeface="Arial Narrow" panose="020B0606020202030204" pitchFamily="34" charset="0"/>
              </a:rPr>
              <a:t>Abstract-</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	The </a:t>
            </a:r>
            <a:r>
              <a:rPr lang="en-GB" altLang="en-US" sz="1100" dirty="0">
                <a:solidFill>
                  <a:srgbClr val="000000"/>
                </a:solidFill>
                <a:latin typeface="Arial Narrow" panose="020B0606020202030204" pitchFamily="34" charset="0"/>
              </a:rPr>
              <a:t>published abstract– usually found as part of the publication </a:t>
            </a:r>
            <a:r>
              <a:rPr lang="en-GB" altLang="en-US" sz="1100" dirty="0" smtClean="0">
                <a:solidFill>
                  <a:srgbClr val="000000"/>
                </a:solidFill>
                <a:latin typeface="Arial Narrow" panose="020B0606020202030204" pitchFamily="34" charset="0"/>
              </a:rPr>
              <a:t>information.</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a:solidFill>
                  <a:srgbClr val="000000"/>
                </a:solidFill>
                <a:latin typeface="Arial Narrow" panose="020B0606020202030204" pitchFamily="34" charset="0"/>
              </a:rPr>
              <a:t>Contents-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Contents </a:t>
            </a:r>
            <a:r>
              <a:rPr lang="en-GB" altLang="en-US" sz="1100" dirty="0">
                <a:solidFill>
                  <a:srgbClr val="000000"/>
                </a:solidFill>
                <a:latin typeface="Arial Narrow" panose="020B0606020202030204" pitchFamily="34" charset="0"/>
              </a:rPr>
              <a:t>of the Monograph</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Monograph Type-	</a:t>
            </a:r>
            <a:r>
              <a:rPr lang="en-GB" altLang="en-US" sz="1100" dirty="0" smtClean="0">
                <a:solidFill>
                  <a:srgbClr val="000000"/>
                </a:solidFill>
                <a:latin typeface="Arial Narrow" panose="020B0606020202030204" pitchFamily="34" charset="0"/>
              </a:rPr>
              <a:t>Choose </a:t>
            </a:r>
            <a:r>
              <a:rPr lang="en-GB" altLang="en-US" sz="1100" dirty="0">
                <a:solidFill>
                  <a:srgbClr val="000000"/>
                </a:solidFill>
                <a:latin typeface="Arial Narrow" panose="020B0606020202030204" pitchFamily="34" charset="0"/>
              </a:rPr>
              <a:t>one</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Creators-</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	Enter </a:t>
            </a:r>
            <a:r>
              <a:rPr lang="en-GB" altLang="en-US" sz="1100" dirty="0">
                <a:solidFill>
                  <a:srgbClr val="000000"/>
                </a:solidFill>
                <a:latin typeface="Arial Narrow" panose="020B0606020202030204" pitchFamily="34" charset="0"/>
              </a:rPr>
              <a:t>the author(s) of the works. Ensure that if the author(s) is a member </a:t>
            </a:r>
            <a:r>
              <a:rPr lang="en-GB" altLang="en-US" sz="1100" dirty="0" smtClean="0">
                <a:solidFill>
                  <a:srgbClr val="000000"/>
                </a:solidFill>
                <a:latin typeface="Arial Narrow" panose="020B0606020202030204" pitchFamily="34" charset="0"/>
              </a:rPr>
              <a:t>of </a:t>
            </a:r>
            <a:r>
              <a:rPr lang="en-GB" altLang="en-US" sz="1100" dirty="0">
                <a:solidFill>
                  <a:srgbClr val="000000"/>
                </a:solidFill>
                <a:latin typeface="Arial Narrow" panose="020B0606020202030204" pitchFamily="34" charset="0"/>
              </a:rPr>
              <a:t>UCLan that you select their name form the </a:t>
            </a:r>
            <a:r>
              <a:rPr lang="en-GB" altLang="en-US" sz="1100" dirty="0" smtClean="0">
                <a:solidFill>
                  <a:srgbClr val="000000"/>
                </a:solidFill>
                <a:latin typeface="Arial Narrow" panose="020B0606020202030204" pitchFamily="34" charset="0"/>
              </a:rPr>
              <a:t>Autofill </a:t>
            </a:r>
            <a:r>
              <a:rPr lang="en-GB" altLang="en-US" sz="1100" dirty="0">
                <a:solidFill>
                  <a:srgbClr val="000000"/>
                </a:solidFill>
                <a:latin typeface="Arial Narrow" panose="020B0606020202030204" pitchFamily="34" charset="0"/>
              </a:rPr>
              <a:t>suggestion </a:t>
            </a:r>
            <a:r>
              <a:rPr lang="en-GB" altLang="en-US" sz="1100" dirty="0" smtClean="0">
                <a:solidFill>
                  <a:srgbClr val="000000"/>
                </a:solidFill>
                <a:latin typeface="Arial Narrow" panose="020B0606020202030204" pitchFamily="34" charset="0"/>
              </a:rPr>
              <a:t>		that </a:t>
            </a:r>
            <a:r>
              <a:rPr lang="en-GB" altLang="en-US" sz="1100" dirty="0">
                <a:solidFill>
                  <a:srgbClr val="000000"/>
                </a:solidFill>
                <a:latin typeface="Arial Narrow" panose="020B0606020202030204" pitchFamily="34" charset="0"/>
              </a:rPr>
              <a:t>pops </a:t>
            </a:r>
            <a:r>
              <a:rPr lang="en-GB" altLang="en-US" sz="1100" dirty="0" smtClean="0">
                <a:solidFill>
                  <a:srgbClr val="000000"/>
                </a:solidFill>
                <a:latin typeface="Arial Narrow" panose="020B0606020202030204" pitchFamily="34" charset="0"/>
              </a:rPr>
              <a:t>up </a:t>
            </a:r>
            <a:r>
              <a:rPr lang="en-GB" altLang="en-US" sz="1100" dirty="0">
                <a:solidFill>
                  <a:srgbClr val="000000"/>
                </a:solidFill>
                <a:latin typeface="Arial Narrow" panose="020B0606020202030204" pitchFamily="34" charset="0"/>
              </a:rPr>
              <a:t>once you start entering their name(s). This ensures that the email </a:t>
            </a:r>
            <a:r>
              <a:rPr lang="en-GB" altLang="en-US" sz="1100" dirty="0" smtClean="0">
                <a:solidFill>
                  <a:srgbClr val="000000"/>
                </a:solidFill>
                <a:latin typeface="Arial Narrow" panose="020B0606020202030204" pitchFamily="34" charset="0"/>
              </a:rPr>
              <a:t>address </a:t>
            </a:r>
            <a:r>
              <a:rPr lang="en-GB" altLang="en-US" sz="1100" dirty="0">
                <a:solidFill>
                  <a:srgbClr val="000000"/>
                </a:solidFill>
                <a:latin typeface="Arial Narrow" panose="020B0606020202030204" pitchFamily="34" charset="0"/>
              </a:rPr>
              <a:t>is </a:t>
            </a:r>
            <a:r>
              <a:rPr lang="en-GB" altLang="en-US" sz="1100" dirty="0" smtClean="0">
                <a:solidFill>
                  <a:srgbClr val="000000"/>
                </a:solidFill>
                <a:latin typeface="Arial Narrow" panose="020B0606020202030204" pitchFamily="34" charset="0"/>
              </a:rPr>
              <a:t>correct </a:t>
            </a:r>
            <a:r>
              <a:rPr lang="en-GB" altLang="en-US" sz="1100" dirty="0">
                <a:solidFill>
                  <a:srgbClr val="000000"/>
                </a:solidFill>
                <a:latin typeface="Arial Narrow" panose="020B0606020202030204" pitchFamily="34" charset="0"/>
              </a:rPr>
              <a:t>and </a:t>
            </a:r>
            <a:r>
              <a:rPr lang="en-GB" altLang="en-US" sz="1100" dirty="0" smtClean="0">
                <a:solidFill>
                  <a:srgbClr val="000000"/>
                </a:solidFill>
                <a:latin typeface="Arial Narrow" panose="020B0606020202030204" pitchFamily="34" charset="0"/>
              </a:rPr>
              <a:t>that </a:t>
            </a:r>
            <a:r>
              <a:rPr lang="en-GB" altLang="en-US" sz="1100" dirty="0">
                <a:solidFill>
                  <a:srgbClr val="000000"/>
                </a:solidFill>
                <a:latin typeface="Arial Narrow" panose="020B0606020202030204" pitchFamily="34" charset="0"/>
              </a:rPr>
              <a:t>duplicate authors are </a:t>
            </a:r>
            <a:r>
              <a:rPr lang="en-GB" altLang="en-US" sz="1100" dirty="0" smtClean="0">
                <a:solidFill>
                  <a:srgbClr val="000000"/>
                </a:solidFill>
                <a:latin typeface="Arial Narrow" panose="020B0606020202030204" pitchFamily="34" charset="0"/>
              </a:rPr>
              <a:t>not 		created </a:t>
            </a:r>
            <a:r>
              <a:rPr lang="en-GB" altLang="en-US" sz="1100" dirty="0">
                <a:solidFill>
                  <a:srgbClr val="000000"/>
                </a:solidFill>
                <a:latin typeface="Arial Narrow" panose="020B0606020202030204" pitchFamily="34" charset="0"/>
              </a:rPr>
              <a:t>on CLoK due </a:t>
            </a:r>
            <a:r>
              <a:rPr lang="en-GB" altLang="en-US" sz="1100" dirty="0" smtClean="0">
                <a:solidFill>
                  <a:srgbClr val="000000"/>
                </a:solidFill>
                <a:latin typeface="Arial Narrow" panose="020B0606020202030204" pitchFamily="34" charset="0"/>
              </a:rPr>
              <a:t>to </a:t>
            </a:r>
            <a:r>
              <a:rPr lang="en-GB" altLang="en-US" sz="1100" dirty="0">
                <a:solidFill>
                  <a:srgbClr val="000000"/>
                </a:solidFill>
                <a:latin typeface="Arial Narrow" panose="020B0606020202030204" pitchFamily="34" charset="0"/>
              </a:rPr>
              <a:t>spelling mistakes and different initials being used</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Corporate </a:t>
            </a:r>
            <a:r>
              <a:rPr lang="en-GB" altLang="en-US" sz="1100" b="1" dirty="0">
                <a:solidFill>
                  <a:srgbClr val="000000"/>
                </a:solidFill>
                <a:latin typeface="Arial Narrow" panose="020B0606020202030204" pitchFamily="34" charset="0"/>
              </a:rPr>
              <a:t>Creators-	</a:t>
            </a:r>
            <a:r>
              <a:rPr lang="en-GB" altLang="en-US" sz="1100" dirty="0">
                <a:solidFill>
                  <a:srgbClr val="000000"/>
                </a:solidFill>
                <a:latin typeface="Arial Narrow" panose="020B0606020202030204" pitchFamily="34" charset="0"/>
              </a:rPr>
              <a:t>Any companies/organisations involved in the creation of the works</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Editors-</a:t>
            </a:r>
            <a:r>
              <a:rPr lang="en-GB" altLang="en-US" sz="1100" b="1" dirty="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Editors </a:t>
            </a:r>
            <a:r>
              <a:rPr lang="en-GB" altLang="en-US" sz="1100" dirty="0">
                <a:solidFill>
                  <a:srgbClr val="000000"/>
                </a:solidFill>
                <a:latin typeface="Arial Narrow" panose="020B0606020202030204" pitchFamily="34" charset="0"/>
              </a:rPr>
              <a:t>of the works</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Contributors-</a:t>
            </a:r>
            <a:r>
              <a:rPr lang="en-GB" altLang="en-US" sz="1100" b="1" dirty="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Anyone </a:t>
            </a:r>
            <a:r>
              <a:rPr lang="en-GB" altLang="en-US" sz="1100" dirty="0">
                <a:solidFill>
                  <a:srgbClr val="000000"/>
                </a:solidFill>
                <a:latin typeface="Arial Narrow" panose="020B0606020202030204" pitchFamily="34" charset="0"/>
              </a:rPr>
              <a:t>who has contributed to the works but are not classed as an </a:t>
            </a:r>
            <a:r>
              <a:rPr lang="en-GB" altLang="en-US" sz="1100" dirty="0" smtClean="0">
                <a:solidFill>
                  <a:srgbClr val="000000"/>
                </a:solidFill>
                <a:latin typeface="Arial Narrow" panose="020B0606020202030204" pitchFamily="34" charset="0"/>
              </a:rPr>
              <a:t>author.</a:t>
            </a:r>
            <a:endParaRPr lang="en-GB" altLang="en-US" sz="1100" dirty="0">
              <a:solidFill>
                <a:srgbClr val="000000"/>
              </a:solidFill>
              <a:latin typeface="Arial Narrow" panose="020B0606020202030204" pitchFamily="34" charset="0"/>
            </a:endParaRP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Schools-</a:t>
            </a:r>
            <a:r>
              <a:rPr lang="en-GB" altLang="en-US" sz="1100" b="1" dirty="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School </a:t>
            </a:r>
            <a:r>
              <a:rPr lang="en-GB" altLang="en-US" sz="1100" dirty="0">
                <a:solidFill>
                  <a:srgbClr val="000000"/>
                </a:solidFill>
                <a:latin typeface="Arial Narrow" panose="020B0606020202030204" pitchFamily="34" charset="0"/>
              </a:rPr>
              <a:t>in which the works was produced by</a:t>
            </a:r>
            <a:r>
              <a:rPr lang="en-GB" altLang="en-US" sz="1100" dirty="0" smtClean="0">
                <a:solidFill>
                  <a:srgbClr val="000000"/>
                </a:solidFill>
                <a:latin typeface="Arial Narrow" panose="020B0606020202030204" pitchFamily="34" charset="0"/>
              </a:rPr>
              <a:t>.</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Research </a:t>
            </a:r>
            <a:r>
              <a:rPr lang="en-GB" altLang="en-US" sz="1100" b="1" dirty="0">
                <a:solidFill>
                  <a:srgbClr val="000000"/>
                </a:solidFill>
                <a:latin typeface="Arial Narrow" panose="020B0606020202030204" pitchFamily="34" charset="0"/>
              </a:rPr>
              <a:t>Clusters- </a:t>
            </a:r>
            <a:r>
              <a:rPr lang="en-GB" altLang="en-US" sz="1100" b="1"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 this as it is being replaced in line with HEFCE Units of Assessment.</a:t>
            </a:r>
          </a:p>
          <a:p>
            <a:pPr eaLnBrk="0" fontAlgn="base" hangingPunct="0">
              <a:lnSpc>
                <a:spcPct val="200000"/>
              </a:lnSpc>
              <a:spcBef>
                <a:spcPct val="0"/>
              </a:spcBef>
              <a:spcAft>
                <a:spcPct val="0"/>
              </a:spcAft>
            </a:pPr>
            <a:r>
              <a:rPr lang="en-GB" altLang="en-US" sz="1100" b="1" dirty="0" smtClean="0">
                <a:solidFill>
                  <a:srgbClr val="000000"/>
                </a:solidFill>
                <a:latin typeface="Arial Narrow" panose="020B0606020202030204" pitchFamily="34" charset="0"/>
              </a:rPr>
              <a:t>Archive-</a:t>
            </a:r>
            <a:r>
              <a:rPr lang="en-GB" altLang="en-US" sz="1100" b="1" dirty="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Not </a:t>
            </a:r>
            <a:r>
              <a:rPr lang="en-GB" altLang="en-US" sz="1100" dirty="0">
                <a:solidFill>
                  <a:srgbClr val="000000"/>
                </a:solidFill>
                <a:latin typeface="Arial Narrow" panose="020B0606020202030204" pitchFamily="34" charset="0"/>
              </a:rPr>
              <a:t>to be selected.</a:t>
            </a:r>
            <a:endParaRPr lang="en-US" altLang="en-US" sz="1100" dirty="0">
              <a:latin typeface="Arial Narrow" panose="020B0606020202030204" pitchFamily="34" charset="0"/>
            </a:endParaRPr>
          </a:p>
        </p:txBody>
      </p:sp>
      <p:sp>
        <p:nvSpPr>
          <p:cNvPr id="15" name="Rectangle 14"/>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6" name="Right Arrow 15">
            <a:hlinkClick r:id="rId5"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7" name="Rectangle 16"/>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18" name="Right Arrow 17">
            <a:hlinkClick r:id="rId6"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TextBox 18"/>
          <p:cNvSpPr txBox="1"/>
          <p:nvPr/>
        </p:nvSpPr>
        <p:spPr>
          <a:xfrm>
            <a:off x="6139823" y="4149080"/>
            <a:ext cx="2718457" cy="1215717"/>
          </a:xfrm>
          <a:prstGeom prst="rect">
            <a:avLst/>
          </a:prstGeom>
          <a:noFill/>
          <a:ln w="57150">
            <a:solidFill>
              <a:srgbClr val="BE0F34"/>
            </a:solidFill>
          </a:ln>
        </p:spPr>
        <p:txBody>
          <a:bodyPr wrap="square" rtlCol="0">
            <a:spAutoFit/>
          </a:bodyPr>
          <a:lstStyle/>
          <a:p>
            <a:r>
              <a:rPr lang="en-GB" b="1" dirty="0" smtClean="0"/>
              <a:t>NOTE</a:t>
            </a:r>
          </a:p>
          <a:p>
            <a:r>
              <a:rPr lang="en-GB" sz="1100" b="1" dirty="0" smtClean="0"/>
              <a:t>All the information needs to be completed where possible. If any field does not apply to your work or you cannot find the information on the publishers website then you can leave the field blank.</a:t>
            </a:r>
            <a:endParaRPr lang="en-GB" sz="1100" b="1" dirty="0"/>
          </a:p>
        </p:txBody>
      </p:sp>
      <p:pic>
        <p:nvPicPr>
          <p:cNvPr id="20" name="Picture 19"/>
          <p:cNvPicPr>
            <a:picLocks noChangeAspect="1"/>
          </p:cNvPicPr>
          <p:nvPr/>
        </p:nvPicPr>
        <p:blipFill>
          <a:blip r:embed="rId7"/>
          <a:stretch>
            <a:fillRect/>
          </a:stretch>
        </p:blipFill>
        <p:spPr>
          <a:xfrm>
            <a:off x="6272426" y="1707534"/>
            <a:ext cx="238125" cy="238125"/>
          </a:xfrm>
          <a:prstGeom prst="rect">
            <a:avLst/>
          </a:prstGeom>
        </p:spPr>
      </p:pic>
    </p:spTree>
    <p:extLst>
      <p:ext uri="{BB962C8B-B14F-4D97-AF65-F5344CB8AC3E}">
        <p14:creationId xmlns:p14="http://schemas.microsoft.com/office/powerpoint/2010/main" val="348173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86454"/>
            <a:ext cx="9144000" cy="10715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p:cNvSpPr txBox="1">
            <a:spLocks/>
          </p:cNvSpPr>
          <p:nvPr/>
        </p:nvSpPr>
        <p:spPr>
          <a:xfrm>
            <a:off x="142844" y="1000108"/>
            <a:ext cx="8715436" cy="4500594"/>
          </a:xfrm>
          <a:prstGeom prst="rect">
            <a:avLst/>
          </a:prstGeom>
        </p:spPr>
        <p:txBody>
          <a:bodyPr/>
          <a:lstStyle/>
          <a:p>
            <a:pPr>
              <a:spcBef>
                <a:spcPct val="20000"/>
              </a:spcBef>
              <a:buClr>
                <a:srgbClr val="C00000"/>
              </a:buClr>
              <a:defRPr/>
            </a:pPr>
            <a:endParaRPr kumimoji="0" lang="en-GB" sz="2800" b="0" i="0" u="none" strike="noStrike" kern="1200" cap="none" spc="0" normalizeH="0" noProof="0" dirty="0" smtClean="0">
              <a:ln>
                <a:noFill/>
              </a:ln>
              <a:solidFill>
                <a:schemeClr val="tx1"/>
              </a:solidFill>
              <a:effectLst/>
              <a:uLnTx/>
              <a:uFillTx/>
              <a:latin typeface="+mn-lt"/>
              <a:ea typeface="+mn-ea"/>
              <a:cs typeface="+mn-cs"/>
            </a:endParaRPr>
          </a:p>
        </p:txBody>
      </p:sp>
      <p:sp>
        <p:nvSpPr>
          <p:cNvPr id="6" name="TextBox 5"/>
          <p:cNvSpPr txBox="1"/>
          <p:nvPr/>
        </p:nvSpPr>
        <p:spPr>
          <a:xfrm>
            <a:off x="5286381" y="6072207"/>
            <a:ext cx="2428892" cy="646331"/>
          </a:xfrm>
          <a:prstGeom prst="rect">
            <a:avLst/>
          </a:prstGeom>
          <a:noFill/>
        </p:spPr>
        <p:txBody>
          <a:bodyPr wrap="square" rtlCol="0">
            <a:spAutoFit/>
          </a:bodyPr>
          <a:lstStyle/>
          <a:p>
            <a:r>
              <a:rPr lang="en-GB" b="1" dirty="0" smtClean="0">
                <a:solidFill>
                  <a:schemeClr val="bg1"/>
                </a:solidFill>
              </a:rPr>
              <a:t>INNOVATIVE THINKING</a:t>
            </a:r>
            <a:br>
              <a:rPr lang="en-GB" b="1" dirty="0" smtClean="0">
                <a:solidFill>
                  <a:schemeClr val="bg1"/>
                </a:solidFill>
              </a:rPr>
            </a:br>
            <a:r>
              <a:rPr lang="en-GB" b="1" dirty="0" smtClean="0">
                <a:solidFill>
                  <a:schemeClr val="bg1"/>
                </a:solidFill>
              </a:rPr>
              <a:t>FOR THE REAL WORLD</a:t>
            </a:r>
            <a:endParaRPr lang="en-GB" b="1" dirty="0">
              <a:solidFill>
                <a:schemeClr val="bg1"/>
              </a:solidFill>
            </a:endParaRPr>
          </a:p>
        </p:txBody>
      </p:sp>
      <p:pic>
        <p:nvPicPr>
          <p:cNvPr id="8" name="Picture 7" descr="uclanLOGO 07 2 line reverse.eps"/>
          <p:cNvPicPr>
            <a:picLocks noChangeAspect="1"/>
          </p:cNvPicPr>
          <p:nvPr/>
        </p:nvPicPr>
        <p:blipFill>
          <a:blip r:embed="rId3" cstate="print"/>
          <a:stretch>
            <a:fillRect/>
          </a:stretch>
        </p:blipFill>
        <p:spPr>
          <a:xfrm>
            <a:off x="7772400" y="5907505"/>
            <a:ext cx="1143000" cy="721895"/>
          </a:xfrm>
          <a:prstGeom prst="rect">
            <a:avLst/>
          </a:prstGeom>
        </p:spPr>
      </p:pic>
      <p:sp>
        <p:nvSpPr>
          <p:cNvPr id="17" name="Text Box 2"/>
          <p:cNvSpPr txBox="1">
            <a:spLocks noChangeArrowheads="1"/>
          </p:cNvSpPr>
          <p:nvPr/>
        </p:nvSpPr>
        <p:spPr bwMode="auto">
          <a:xfrm>
            <a:off x="255219" y="939609"/>
            <a:ext cx="8663880" cy="463082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3" tIns="27433" rIns="27433" bIns="27433" numCol="2" anchor="t" anchorCtr="0" compatLnSpc="1">
            <a:prstTxWarp prst="textNoShape">
              <a:avLst/>
            </a:prstTxWarp>
          </a:bodyPr>
          <a:lstStyle/>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Status-</a:t>
            </a:r>
            <a:r>
              <a:rPr lang="en-GB" altLang="en-US" sz="1100" b="1"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Current </a:t>
            </a:r>
            <a:r>
              <a:rPr lang="en-GB" altLang="en-US" sz="1100" dirty="0">
                <a:solidFill>
                  <a:srgbClr val="000000"/>
                </a:solidFill>
                <a:latin typeface="Arial Narrow" panose="020B0606020202030204" pitchFamily="34" charset="0"/>
              </a:rPr>
              <a:t>status of the works. Accepted, published </a:t>
            </a:r>
            <a:r>
              <a:rPr lang="en-GB" altLang="en-US" sz="1100" dirty="0" smtClean="0">
                <a:solidFill>
                  <a:srgbClr val="000000"/>
                </a:solidFill>
                <a:latin typeface="Arial Narrow" panose="020B0606020202030204" pitchFamily="34" charset="0"/>
              </a:rPr>
              <a:t>		etc...</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Institution-	</a:t>
            </a:r>
            <a:r>
              <a:rPr lang="en-GB" altLang="en-US" sz="1100" dirty="0" smtClean="0">
                <a:solidFill>
                  <a:srgbClr val="000000"/>
                </a:solidFill>
                <a:latin typeface="Arial Narrow" panose="020B0606020202030204" pitchFamily="34" charset="0"/>
              </a:rPr>
              <a:t>Institution </a:t>
            </a:r>
            <a:r>
              <a:rPr lang="en-GB" altLang="en-US" sz="1100" dirty="0">
                <a:solidFill>
                  <a:srgbClr val="000000"/>
                </a:solidFill>
                <a:latin typeface="Arial Narrow" panose="020B0606020202030204" pitchFamily="34" charset="0"/>
              </a:rPr>
              <a:t>works associated with</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Department-	</a:t>
            </a:r>
            <a:r>
              <a:rPr lang="en-GB" altLang="en-US" sz="1100" dirty="0" smtClean="0">
                <a:solidFill>
                  <a:srgbClr val="000000"/>
                </a:solidFill>
                <a:latin typeface="Arial Narrow" panose="020B0606020202030204" pitchFamily="34" charset="0"/>
              </a:rPr>
              <a:t>Department </a:t>
            </a:r>
            <a:r>
              <a:rPr lang="en-GB" altLang="en-US" sz="1100" dirty="0">
                <a:solidFill>
                  <a:srgbClr val="000000"/>
                </a:solidFill>
                <a:latin typeface="Arial Narrow" panose="020B0606020202030204" pitchFamily="34" charset="0"/>
              </a:rPr>
              <a:t>within the institution</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Place of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Publication-	</a:t>
            </a:r>
            <a:r>
              <a:rPr lang="en-GB" altLang="en-US" sz="1100" dirty="0" smtClean="0">
                <a:solidFill>
                  <a:srgbClr val="000000"/>
                </a:solidFill>
                <a:latin typeface="Arial Narrow" panose="020B0606020202030204" pitchFamily="34" charset="0"/>
              </a:rPr>
              <a:t>Where </a:t>
            </a:r>
            <a:r>
              <a:rPr lang="en-GB" altLang="en-US" sz="1100" dirty="0">
                <a:solidFill>
                  <a:srgbClr val="000000"/>
                </a:solidFill>
                <a:latin typeface="Arial Narrow" panose="020B0606020202030204" pitchFamily="34" charset="0"/>
              </a:rPr>
              <a:t>the book was printed.</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Publisher-	</a:t>
            </a:r>
            <a:r>
              <a:rPr lang="en-GB" altLang="en-US" sz="1100" dirty="0" smtClean="0">
                <a:solidFill>
                  <a:srgbClr val="000000"/>
                </a:solidFill>
                <a:latin typeface="Arial Narrow" panose="020B0606020202030204" pitchFamily="34" charset="0"/>
              </a:rPr>
              <a:t>Company </a:t>
            </a:r>
            <a:r>
              <a:rPr lang="en-GB" altLang="en-US" sz="1100" dirty="0">
                <a:solidFill>
                  <a:srgbClr val="000000"/>
                </a:solidFill>
                <a:latin typeface="Arial Narrow" panose="020B0606020202030204" pitchFamily="34" charset="0"/>
              </a:rPr>
              <a:t>name in full– </a:t>
            </a:r>
            <a:r>
              <a:rPr lang="en-GB" altLang="en-US" sz="1100" b="1" dirty="0">
                <a:solidFill>
                  <a:srgbClr val="000000"/>
                </a:solidFill>
                <a:latin typeface="Arial Narrow" panose="020B0606020202030204" pitchFamily="34" charset="0"/>
              </a:rPr>
              <a:t>no abbreviations</a:t>
            </a:r>
            <a:r>
              <a:rPr lang="en-GB" altLang="en-US" sz="1100" b="1"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Identification 	</a:t>
            </a: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Number-</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	Any identification numbers associated with </a:t>
            </a:r>
            <a:r>
              <a:rPr lang="en-GB" altLang="en-US" sz="1100" dirty="0" smtClean="0">
                <a:solidFill>
                  <a:srgbClr val="000000"/>
                </a:solidFill>
                <a:latin typeface="Arial Narrow" panose="020B0606020202030204" pitchFamily="34" charset="0"/>
              </a:rPr>
              <a:t>the</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works.</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Number</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 </a:t>
            </a:r>
            <a:r>
              <a:rPr lang="en-GB" altLang="en-US" sz="1100" b="1" dirty="0" smtClean="0">
                <a:solidFill>
                  <a:srgbClr val="000000"/>
                </a:solidFill>
                <a:latin typeface="Arial Narrow" panose="020B0606020202030204" pitchFamily="34" charset="0"/>
              </a:rPr>
              <a:t>Pages-	</a:t>
            </a:r>
            <a:r>
              <a:rPr lang="en-GB" altLang="en-US" sz="1100" dirty="0" smtClean="0">
                <a:solidFill>
                  <a:srgbClr val="000000"/>
                </a:solidFill>
                <a:latin typeface="Arial Narrow" panose="020B0606020202030204" pitchFamily="34" charset="0"/>
              </a:rPr>
              <a:t>Total pages in the book</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a:t>
            </a:r>
            <a:r>
              <a:rPr lang="en-GB" altLang="en-US" sz="1100" dirty="0">
                <a:solidFill>
                  <a:srgbClr val="000000"/>
                </a:solidFill>
                <a:latin typeface="Arial Narrow" panose="020B0606020202030204" pitchFamily="34" charset="0"/>
              </a:rPr>
              <a:t>Date of last action in the publishing process (always enter a date </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Date Type-	</a:t>
            </a:r>
            <a:r>
              <a:rPr lang="en-GB" altLang="en-US" sz="1100" dirty="0">
                <a:solidFill>
                  <a:srgbClr val="000000"/>
                </a:solidFill>
                <a:latin typeface="Arial Narrow" panose="020B0606020202030204" pitchFamily="34" charset="0"/>
              </a:rPr>
              <a:t>What the last action was </a:t>
            </a:r>
            <a:endParaRPr lang="en-GB" altLang="en-US" sz="1100" dirty="0" smtClean="0">
              <a:solidFill>
                <a:srgbClr val="000000"/>
              </a:solidFill>
              <a:latin typeface="Arial Narrow" panose="020B0606020202030204" pitchFamily="34" charset="0"/>
            </a:endParaRP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Official URL-	</a:t>
            </a:r>
            <a:r>
              <a:rPr lang="en-GB" altLang="en-US" sz="1100" dirty="0" smtClean="0">
                <a:solidFill>
                  <a:srgbClr val="000000"/>
                </a:solidFill>
                <a:latin typeface="Arial Narrow" panose="020B0606020202030204" pitchFamily="34" charset="0"/>
              </a:rPr>
              <a:t>Publishers </a:t>
            </a:r>
            <a:r>
              <a:rPr lang="en-GB" altLang="en-US" sz="1100" dirty="0">
                <a:solidFill>
                  <a:srgbClr val="000000"/>
                </a:solidFill>
                <a:latin typeface="Arial Narrow" panose="020B0606020202030204" pitchFamily="34" charset="0"/>
              </a:rPr>
              <a:t>URL or DOI URL</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Related URLs-	</a:t>
            </a:r>
            <a:r>
              <a:rPr lang="en-GB" altLang="en-US" sz="1100" dirty="0" smtClean="0">
                <a:solidFill>
                  <a:srgbClr val="000000"/>
                </a:solidFill>
                <a:latin typeface="Arial Narrow" panose="020B0606020202030204" pitchFamily="34" charset="0"/>
              </a:rPr>
              <a:t>Any </a:t>
            </a:r>
            <a:r>
              <a:rPr lang="en-GB" altLang="en-US" sz="1100" dirty="0">
                <a:solidFill>
                  <a:srgbClr val="000000"/>
                </a:solidFill>
                <a:latin typeface="Arial Narrow" panose="020B0606020202030204" pitchFamily="34" charset="0"/>
              </a:rPr>
              <a:t>other URLs linked with  works</a:t>
            </a:r>
            <a:r>
              <a:rPr lang="en-GB" altLang="en-US" sz="1100" dirty="0" smtClean="0">
                <a:solidFill>
                  <a:srgbClr val="000000"/>
                </a:solidFill>
                <a:latin typeface="Arial Narrow" panose="020B0606020202030204" pitchFamily="34" charset="0"/>
              </a:rPr>
              <a:t>.</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	</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Funders-</a:t>
            </a:r>
            <a:r>
              <a:rPr lang="en-GB" altLang="en-US" sz="1100" b="1" dirty="0">
                <a:solidFill>
                  <a:srgbClr val="000000"/>
                </a:solidFill>
                <a:latin typeface="Arial Narrow" panose="020B0606020202030204" pitchFamily="34" charset="0"/>
              </a:rPr>
              <a:t>	</a:t>
            </a:r>
            <a:r>
              <a:rPr lang="en-GB" altLang="en-US" sz="1100" b="1" dirty="0" smtClean="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Funders </a:t>
            </a:r>
            <a:r>
              <a:rPr lang="en-GB" altLang="en-US" sz="1100" dirty="0">
                <a:solidFill>
                  <a:srgbClr val="000000"/>
                </a:solidFill>
                <a:latin typeface="Arial Narrow" panose="020B0606020202030204" pitchFamily="34" charset="0"/>
              </a:rPr>
              <a:t>for the works</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Projects-		</a:t>
            </a:r>
            <a:r>
              <a:rPr lang="en-GB" altLang="en-US" sz="1100" dirty="0">
                <a:solidFill>
                  <a:srgbClr val="000000"/>
                </a:solidFill>
                <a:latin typeface="Arial Narrow" panose="020B0606020202030204" pitchFamily="34" charset="0"/>
              </a:rPr>
              <a:t>Projects completed by the works</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Contact Email Address-	</a:t>
            </a:r>
            <a:r>
              <a:rPr lang="en-GB" altLang="en-US" sz="1100" dirty="0">
                <a:solidFill>
                  <a:srgbClr val="000000"/>
                </a:solidFill>
                <a:latin typeface="Arial Narrow" panose="020B0606020202030204" pitchFamily="34" charset="0"/>
              </a:rPr>
              <a:t>To be used if an embargo is set on the uploaded </a:t>
            </a:r>
            <a:r>
              <a:rPr lang="en-GB" altLang="en-US" sz="1100" dirty="0" smtClean="0">
                <a:solidFill>
                  <a:srgbClr val="000000"/>
                </a:solidFill>
                <a:latin typeface="Arial Narrow" panose="020B0606020202030204" pitchFamily="34" charset="0"/>
              </a:rPr>
              <a:t>		attachment.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References-		</a:t>
            </a:r>
            <a:r>
              <a:rPr lang="en-GB" altLang="en-US" sz="1100" dirty="0">
                <a:solidFill>
                  <a:srgbClr val="000000"/>
                </a:solidFill>
                <a:latin typeface="Arial Narrow" panose="020B0606020202030204" pitchFamily="34" charset="0"/>
              </a:rPr>
              <a:t>References of the works</a:t>
            </a:r>
            <a:r>
              <a:rPr lang="en-GB" altLang="en-US" sz="1100" dirty="0" smtClean="0">
                <a:solidFill>
                  <a:srgbClr val="000000"/>
                </a:solidFill>
                <a:latin typeface="Arial Narrow" panose="020B0606020202030204" pitchFamily="34" charset="0"/>
              </a:rPr>
              <a:t>.</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Uncontrolled Keywords-	</a:t>
            </a:r>
            <a:r>
              <a:rPr lang="en-GB" altLang="en-US" sz="1100" dirty="0">
                <a:solidFill>
                  <a:srgbClr val="000000"/>
                </a:solidFill>
                <a:latin typeface="Arial Narrow" panose="020B0606020202030204" pitchFamily="34" charset="0"/>
              </a:rPr>
              <a:t>Listed in the publication details. Used for search </a:t>
            </a:r>
            <a:r>
              <a:rPr lang="en-GB" altLang="en-US" sz="1100" dirty="0" smtClean="0">
                <a:solidFill>
                  <a:srgbClr val="000000"/>
                </a:solidFill>
                <a:latin typeface="Arial Narrow" panose="020B0606020202030204" pitchFamily="34" charset="0"/>
              </a:rPr>
              <a:t>		criteria.</a:t>
            </a:r>
          </a:p>
          <a:p>
            <a:pPr eaLnBrk="0" fontAlgn="base" hangingPunct="0">
              <a:spcBef>
                <a:spcPct val="0"/>
              </a:spcBef>
              <a:spcAft>
                <a:spcPct val="0"/>
              </a:spcAft>
            </a:pP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Additional Information-	</a:t>
            </a:r>
            <a:r>
              <a:rPr lang="en-GB" altLang="en-US" sz="1100" dirty="0">
                <a:solidFill>
                  <a:srgbClr val="000000"/>
                </a:solidFill>
                <a:latin typeface="Arial Narrow" panose="020B0606020202030204" pitchFamily="34" charset="0"/>
              </a:rPr>
              <a:t>Information not completed in any previous </a:t>
            </a:r>
            <a:r>
              <a:rPr lang="en-GB" altLang="en-US" sz="1100" dirty="0" smtClean="0">
                <a:solidFill>
                  <a:srgbClr val="000000"/>
                </a:solidFill>
                <a:latin typeface="Arial Narrow" panose="020B0606020202030204" pitchFamily="34" charset="0"/>
              </a:rPr>
              <a:t>		boxes</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(This </a:t>
            </a:r>
            <a:r>
              <a:rPr lang="en-GB" altLang="en-US" sz="1100" dirty="0">
                <a:solidFill>
                  <a:srgbClr val="000000"/>
                </a:solidFill>
                <a:latin typeface="Arial Narrow" panose="020B0606020202030204" pitchFamily="34" charset="0"/>
              </a:rPr>
              <a:t>shows on the CLoK </a:t>
            </a:r>
            <a:r>
              <a:rPr lang="en-GB" altLang="en-US" sz="1100" dirty="0" smtClean="0">
                <a:solidFill>
                  <a:srgbClr val="000000"/>
                </a:solidFill>
                <a:latin typeface="Arial Narrow" panose="020B0606020202030204" pitchFamily="34" charset="0"/>
              </a:rPr>
              <a:t>record).</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Comments and Suggestions-	</a:t>
            </a:r>
            <a:r>
              <a:rPr lang="en-GB" altLang="en-US" sz="1100" dirty="0">
                <a:solidFill>
                  <a:srgbClr val="000000"/>
                </a:solidFill>
                <a:latin typeface="Arial Narrow" panose="020B0606020202030204" pitchFamily="34" charset="0"/>
              </a:rPr>
              <a:t>For repository staff (does not show on CLoK </a:t>
            </a:r>
            <a:r>
              <a:rPr lang="en-GB" altLang="en-US" sz="1100" dirty="0" smtClean="0">
                <a:solidFill>
                  <a:srgbClr val="000000"/>
                </a:solidFill>
                <a:latin typeface="Arial Narrow" panose="020B0606020202030204" pitchFamily="34" charset="0"/>
              </a:rPr>
              <a:t>		record).</a:t>
            </a:r>
            <a:endParaRPr lang="en-GB" altLang="en-US" sz="1100"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Copyright Information-	</a:t>
            </a:r>
            <a:r>
              <a:rPr lang="en-GB" altLang="en-US" sz="1100" dirty="0">
                <a:solidFill>
                  <a:srgbClr val="000000"/>
                </a:solidFill>
                <a:latin typeface="Arial Narrow" panose="020B0606020202030204" pitchFamily="34" charset="0"/>
              </a:rPr>
              <a:t>Any further details or queries with regards </a:t>
            </a:r>
            <a:r>
              <a:rPr lang="en-GB" altLang="en-US" sz="1100" dirty="0" smtClean="0">
                <a:solidFill>
                  <a:srgbClr val="000000"/>
                </a:solidFill>
                <a:latin typeface="Arial Narrow" panose="020B0606020202030204" pitchFamily="34" charset="0"/>
              </a:rPr>
              <a:t>		copyright</a:t>
            </a:r>
            <a:r>
              <a:rPr lang="en-GB" altLang="en-US" sz="1100" dirty="0">
                <a:solidFill>
                  <a:srgbClr val="000000"/>
                </a:solidFill>
                <a:latin typeface="Arial Narrow" panose="020B0606020202030204" pitchFamily="34" charset="0"/>
              </a:rPr>
              <a:t>. </a:t>
            </a:r>
            <a:r>
              <a:rPr lang="en-GB" altLang="en-US" sz="1100" dirty="0" smtClean="0">
                <a:solidFill>
                  <a:srgbClr val="000000"/>
                </a:solidFill>
                <a:latin typeface="Arial Narrow" panose="020B0606020202030204" pitchFamily="34" charset="0"/>
              </a:rPr>
              <a:t>(</a:t>
            </a:r>
            <a:r>
              <a:rPr lang="en-GB" altLang="en-US" sz="1100" dirty="0">
                <a:solidFill>
                  <a:srgbClr val="000000"/>
                </a:solidFill>
                <a:latin typeface="Arial Narrow" panose="020B0606020202030204" pitchFamily="34" charset="0"/>
              </a:rPr>
              <a:t>does not show on </a:t>
            </a:r>
            <a:r>
              <a:rPr lang="en-GB" altLang="en-US" sz="1100" dirty="0" smtClean="0">
                <a:solidFill>
                  <a:srgbClr val="000000"/>
                </a:solidFill>
                <a:latin typeface="Arial Narrow" panose="020B0606020202030204" pitchFamily="34" charset="0"/>
              </a:rPr>
              <a:t>the </a:t>
            </a:r>
            <a:r>
              <a:rPr lang="en-GB" altLang="en-US" sz="1100" dirty="0">
                <a:solidFill>
                  <a:srgbClr val="000000"/>
                </a:solidFill>
                <a:latin typeface="Arial Narrow" panose="020B0606020202030204" pitchFamily="34" charset="0"/>
              </a:rPr>
              <a:t>CLOK </a:t>
            </a:r>
            <a:r>
              <a:rPr lang="en-GB" altLang="en-US" sz="1100" dirty="0" smtClean="0">
                <a:solidFill>
                  <a:srgbClr val="000000"/>
                </a:solidFill>
                <a:latin typeface="Arial Narrow" panose="020B0606020202030204" pitchFamily="34" charset="0"/>
              </a:rPr>
              <a:t>record).</a:t>
            </a:r>
          </a:p>
          <a:p>
            <a:pPr eaLnBrk="0" fontAlgn="base" hangingPunct="0">
              <a:spcBef>
                <a:spcPct val="0"/>
              </a:spcBef>
              <a:spcAft>
                <a:spcPct val="0"/>
              </a:spcAft>
            </a:pP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This work may be considered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for </a:t>
            </a:r>
            <a:r>
              <a:rPr lang="en-GB" altLang="en-US" sz="1100" b="1" dirty="0">
                <a:solidFill>
                  <a:srgbClr val="000000"/>
                </a:solidFill>
                <a:latin typeface="Arial Narrow" panose="020B0606020202030204" pitchFamily="34" charset="0"/>
              </a:rPr>
              <a:t>the REF-</a:t>
            </a:r>
            <a:r>
              <a:rPr lang="en-GB" altLang="en-US" sz="1100" dirty="0" smtClean="0">
                <a:solidFill>
                  <a:srgbClr val="000000"/>
                </a:solidFill>
                <a:latin typeface="Arial Narrow" panose="020B0606020202030204" pitchFamily="34" charset="0"/>
              </a:rPr>
              <a:t>		Ignore</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a:solidFill>
                  <a:srgbClr val="000000"/>
                </a:solidFill>
                <a:latin typeface="Arial Narrow" panose="020B0606020202030204" pitchFamily="34" charset="0"/>
              </a:rPr>
              <a:t>I want this work to show on 	</a:t>
            </a:r>
            <a:endParaRPr lang="en-GB" altLang="en-US" sz="1100" b="1" dirty="0" smtClean="0">
              <a:solidFill>
                <a:srgbClr val="000000"/>
              </a:solidFill>
              <a:latin typeface="Arial Narrow" panose="020B0606020202030204" pitchFamily="34" charset="0"/>
            </a:endParaRPr>
          </a:p>
          <a:p>
            <a:pPr eaLnBrk="0" fontAlgn="base" hangingPunct="0">
              <a:spcBef>
                <a:spcPct val="0"/>
              </a:spcBef>
              <a:spcAft>
                <a:spcPct val="0"/>
              </a:spcAft>
            </a:pPr>
            <a:r>
              <a:rPr lang="en-GB" altLang="en-US" sz="1100" b="1" dirty="0" smtClean="0">
                <a:solidFill>
                  <a:srgbClr val="000000"/>
                </a:solidFill>
                <a:latin typeface="Arial Narrow" panose="020B0606020202030204" pitchFamily="34" charset="0"/>
              </a:rPr>
              <a:t>my </a:t>
            </a:r>
            <a:r>
              <a:rPr lang="en-GB" altLang="en-US" sz="1100" b="1" dirty="0">
                <a:solidFill>
                  <a:srgbClr val="000000"/>
                </a:solidFill>
                <a:latin typeface="Arial Narrow" panose="020B0606020202030204" pitchFamily="34" charset="0"/>
              </a:rPr>
              <a:t>webpage-</a:t>
            </a:r>
            <a:r>
              <a:rPr lang="en-GB" altLang="en-US" sz="1100" dirty="0" smtClean="0">
                <a:solidFill>
                  <a:srgbClr val="000000"/>
                </a:solidFill>
                <a:latin typeface="Arial Narrow" panose="020B0606020202030204" pitchFamily="34" charset="0"/>
              </a:rPr>
              <a:t>		</a:t>
            </a:r>
            <a:r>
              <a:rPr lang="en-GB" altLang="en-US" sz="1100" dirty="0">
                <a:solidFill>
                  <a:srgbClr val="000000"/>
                </a:solidFill>
                <a:latin typeface="Arial Narrow" panose="020B0606020202030204" pitchFamily="34" charset="0"/>
              </a:rPr>
              <a:t>Ignore</a:t>
            </a:r>
            <a:endParaRPr lang="en-GB" altLang="en-US" sz="1100" b="1" dirty="0">
              <a:solidFill>
                <a:srgbClr val="000000"/>
              </a:solidFill>
              <a:latin typeface="Arial Narrow" panose="020B0606020202030204" pitchFamily="34" charset="0"/>
            </a:endParaRPr>
          </a:p>
          <a:p>
            <a:pPr eaLnBrk="0" fontAlgn="base" hangingPunct="0">
              <a:spcBef>
                <a:spcPct val="0"/>
              </a:spcBef>
              <a:spcAft>
                <a:spcPct val="0"/>
              </a:spcAft>
            </a:pPr>
            <a:endParaRPr lang="en-US" altLang="en-US" sz="1100" dirty="0">
              <a:latin typeface="Arial Narrow" panose="020B0606020202030204" pitchFamily="34" charset="0"/>
            </a:endParaRPr>
          </a:p>
        </p:txBody>
      </p:sp>
      <p:sp>
        <p:nvSpPr>
          <p:cNvPr id="18" name="Rectangle 17"/>
          <p:cNvSpPr/>
          <p:nvPr/>
        </p:nvSpPr>
        <p:spPr>
          <a:xfrm>
            <a:off x="2372749" y="6414890"/>
            <a:ext cx="787690"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NEXT</a:t>
            </a:r>
          </a:p>
        </p:txBody>
      </p:sp>
      <p:sp>
        <p:nvSpPr>
          <p:cNvPr id="19" name="Right Arrow 18">
            <a:hlinkClick r:id="rId4" action="ppaction://hlinksldjump"/>
          </p:cNvPr>
          <p:cNvSpPr/>
          <p:nvPr/>
        </p:nvSpPr>
        <p:spPr>
          <a:xfrm>
            <a:off x="2520542" y="5859032"/>
            <a:ext cx="1017840" cy="884668"/>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Rectangle 19"/>
          <p:cNvSpPr/>
          <p:nvPr/>
        </p:nvSpPr>
        <p:spPr>
          <a:xfrm>
            <a:off x="1294512" y="6424169"/>
            <a:ext cx="767584" cy="51568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9582"/>
                </a:solidFill>
                <a:latin typeface="Copperplate Gothic Bold" panose="020E0705020206020404" pitchFamily="34" charset="0"/>
              </a:rPr>
              <a:t>BACK</a:t>
            </a:r>
          </a:p>
        </p:txBody>
      </p:sp>
      <p:sp>
        <p:nvSpPr>
          <p:cNvPr id="21" name="Right Arrow 20">
            <a:hlinkClick r:id="rId5" action="ppaction://hlinksldjump"/>
          </p:cNvPr>
          <p:cNvSpPr/>
          <p:nvPr/>
        </p:nvSpPr>
        <p:spPr>
          <a:xfrm rot="10800000">
            <a:off x="941786" y="5848361"/>
            <a:ext cx="972516" cy="882166"/>
          </a:xfrm>
          <a:prstGeom prst="rightArrow">
            <a:avLst/>
          </a:prstGeom>
          <a:solidFill>
            <a:srgbClr val="BE0F34"/>
          </a:solidFill>
          <a:ln>
            <a:solidFill>
              <a:srgbClr val="BE0F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149057" y="210085"/>
            <a:ext cx="2376264" cy="369332"/>
          </a:xfrm>
          <a:prstGeom prst="rect">
            <a:avLst/>
          </a:prstGeom>
          <a:noFill/>
        </p:spPr>
        <p:txBody>
          <a:bodyPr wrap="square" rtlCol="0">
            <a:spAutoFit/>
          </a:bodyPr>
          <a:lstStyle/>
          <a:p>
            <a:pPr eaLnBrk="0" fontAlgn="base" hangingPunct="0">
              <a:spcBef>
                <a:spcPct val="0"/>
              </a:spcBef>
              <a:spcAft>
                <a:spcPct val="0"/>
              </a:spcAft>
            </a:pPr>
            <a:r>
              <a:rPr lang="en-GB" altLang="en-US" b="1" dirty="0">
                <a:solidFill>
                  <a:srgbClr val="000000"/>
                </a:solidFill>
                <a:latin typeface="Arial Narrow" panose="020B0606020202030204" pitchFamily="34" charset="0"/>
              </a:rPr>
              <a:t>Publication Details</a:t>
            </a:r>
          </a:p>
        </p:txBody>
      </p:sp>
    </p:spTree>
    <p:extLst>
      <p:ext uri="{BB962C8B-B14F-4D97-AF65-F5344CB8AC3E}">
        <p14:creationId xmlns:p14="http://schemas.microsoft.com/office/powerpoint/2010/main" val="383468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2e496e05-48b9-4af1-a9ca-bcb5fecc2b20">Procedure</Document_x0020_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384664635AC264B961328089B0985A4" ma:contentTypeVersion="1" ma:contentTypeDescription="Create a new document." ma:contentTypeScope="" ma:versionID="3e55760533869a0b3969493c89b730f6">
  <xsd:schema xmlns:xsd="http://www.w3.org/2001/XMLSchema" xmlns:xs="http://www.w3.org/2001/XMLSchema" xmlns:p="http://schemas.microsoft.com/office/2006/metadata/properties" xmlns:ns2="2e496e05-48b9-4af1-a9ca-bcb5fecc2b20" targetNamespace="http://schemas.microsoft.com/office/2006/metadata/properties" ma:root="true" ma:fieldsID="6d761a388064adc2725b5bde5333d361" ns2:_="">
    <xsd:import namespace="2e496e05-48b9-4af1-a9ca-bcb5fecc2b20"/>
    <xsd:element name="properties">
      <xsd:complexType>
        <xsd:sequence>
          <xsd:element name="documentManagement">
            <xsd:complexType>
              <xsd:all>
                <xsd:element ref="ns2: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496e05-48b9-4af1-a9ca-bcb5fecc2b20" elementFormDefault="qualified">
    <xsd:import namespace="http://schemas.microsoft.com/office/2006/documentManagement/types"/>
    <xsd:import namespace="http://schemas.microsoft.com/office/infopath/2007/PartnerControls"/>
    <xsd:element name="Document_x0020_Type" ma:index="8" nillable="true" ma:displayName="Document Type" ma:default="Procedure" ma:format="RadioButtons" ma:internalName="Document_x0020_Type">
      <xsd:simpleType>
        <xsd:restriction base="dms:Choice">
          <xsd:enumeration value="Procedure"/>
          <xsd:enumeration value="Policy"/>
          <xsd:enumeration value="Template"/>
          <xsd:enumeration value="Minutes"/>
          <xsd:enumeration value="Agenda"/>
          <xsd:enumeration value="Form"/>
          <xsd:enumeration value="Noti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78B58C-8D3E-4038-BCF8-1D3E5E0C009B}">
  <ds:schemaRef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2e496e05-48b9-4af1-a9ca-bcb5fecc2b20"/>
    <ds:schemaRef ds:uri="http://purl.org/dc/terms/"/>
    <ds:schemaRef ds:uri="http://purl.org/dc/dcmitype/"/>
    <ds:schemaRef ds:uri="http://www.w3.org/XML/1998/namespace"/>
    <ds:schemaRef ds:uri="http://purl.org/dc/elements/1.1/"/>
  </ds:schemaRefs>
</ds:datastoreItem>
</file>

<file path=customXml/itemProps2.xml><?xml version="1.0" encoding="utf-8"?>
<ds:datastoreItem xmlns:ds="http://schemas.openxmlformats.org/officeDocument/2006/customXml" ds:itemID="{92B21678-B1AD-408D-8681-2BF9143745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496e05-48b9-4af1-a9ca-bcb5fecc2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CF216E-D4D0-4C53-BDE2-D5561D11B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785</TotalTime>
  <Words>2764</Words>
  <Application>Microsoft Office PowerPoint</Application>
  <PresentationFormat>On-screen Show (4:3)</PresentationFormat>
  <Paragraphs>824</Paragraphs>
  <Slides>28</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Slide Titles</vt:lpstr>
      </vt:variant>
      <vt:variant>
        <vt:i4>28</vt:i4>
      </vt:variant>
      <vt:variant>
        <vt:lpstr>Custom Shows</vt:lpstr>
      </vt:variant>
      <vt:variant>
        <vt:i4>1</vt:i4>
      </vt:variant>
    </vt:vector>
  </HeadingPairs>
  <TitlesOfParts>
    <vt:vector size="37" baseType="lpstr">
      <vt:lpstr>Arial</vt:lpstr>
      <vt:lpstr>Arial Black</vt:lpstr>
      <vt:lpstr>Arial Narrow</vt:lpstr>
      <vt:lpstr>Calibri</vt:lpstr>
      <vt:lpstr>Copperplate Gothic Bold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Teresa Townley</dc:creator>
  <cp:keywords>PowerPoint; corporate slide; blank slide; presentation slide</cp:keywords>
  <cp:lastModifiedBy>Paul Harrison</cp:lastModifiedBy>
  <cp:revision>53</cp:revision>
  <cp:lastPrinted>2014-10-17T10:19:39Z</cp:lastPrinted>
  <dcterms:created xsi:type="dcterms:W3CDTF">2013-03-15T14:16:41Z</dcterms:created>
  <dcterms:modified xsi:type="dcterms:W3CDTF">2014-10-20T13:08:41Z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0x010100D384664635AC264B961328089B0985A4</vt:lpwstr>
  </property>
  <property fmtid="{D5CDD505-2E9C-101B-9397-08002B2CF9AE}" pid="3" name="TaxKeyword">
    <vt:lpwstr>19;#PowerPoint|590d792a-6e7e-4469-842e-68feee68bad3;#20;#blank slide|e3195d21-419b-44fb-8b5e-b3266961412e;#21;#presentation slide|f0be80fe-e9f9-4f2c-9213-a16a37cf0129;#22;#corporate slide|f8855155-801e-4aad-b1cd-f074a95d99ed</vt:lpwstr>
  </property>
</Properties>
</file>