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527" r:id="rId2"/>
    <p:sldId id="546" r:id="rId3"/>
    <p:sldId id="528" r:id="rId4"/>
    <p:sldId id="529" r:id="rId5"/>
    <p:sldId id="545" r:id="rId6"/>
    <p:sldId id="522" r:id="rId7"/>
    <p:sldId id="509" r:id="rId8"/>
    <p:sldId id="492" r:id="rId9"/>
    <p:sldId id="499" r:id="rId10"/>
    <p:sldId id="494" r:id="rId11"/>
    <p:sldId id="493" r:id="rId12"/>
    <p:sldId id="488" r:id="rId13"/>
    <p:sldId id="530" r:id="rId14"/>
    <p:sldId id="489" r:id="rId15"/>
    <p:sldId id="542" r:id="rId16"/>
    <p:sldId id="491" r:id="rId17"/>
    <p:sldId id="490" r:id="rId18"/>
    <p:sldId id="536" r:id="rId19"/>
    <p:sldId id="496" r:id="rId20"/>
    <p:sldId id="523" r:id="rId21"/>
    <p:sldId id="525" r:id="rId22"/>
    <p:sldId id="524" r:id="rId23"/>
    <p:sldId id="526" r:id="rId24"/>
    <p:sldId id="495" r:id="rId25"/>
    <p:sldId id="531" r:id="rId26"/>
    <p:sldId id="532" r:id="rId27"/>
    <p:sldId id="533" r:id="rId28"/>
    <p:sldId id="534" r:id="rId29"/>
    <p:sldId id="518" r:id="rId30"/>
    <p:sldId id="500" r:id="rId31"/>
    <p:sldId id="543" r:id="rId32"/>
    <p:sldId id="520" r:id="rId33"/>
    <p:sldId id="548" r:id="rId34"/>
    <p:sldId id="547" r:id="rId35"/>
    <p:sldId id="537" r:id="rId36"/>
    <p:sldId id="549" r:id="rId37"/>
    <p:sldId id="539" r:id="rId38"/>
    <p:sldId id="544" r:id="rId39"/>
    <p:sldId id="504" r:id="rId40"/>
    <p:sldId id="506" r:id="rId41"/>
    <p:sldId id="515" r:id="rId42"/>
    <p:sldId id="540" r:id="rId43"/>
    <p:sldId id="541" r:id="rId44"/>
    <p:sldId id="538" r:id="rId45"/>
    <p:sldId id="505" r:id="rId46"/>
    <p:sldId id="552" r:id="rId47"/>
    <p:sldId id="501" r:id="rId48"/>
    <p:sldId id="512" r:id="rId49"/>
    <p:sldId id="502" r:id="rId50"/>
    <p:sldId id="507" r:id="rId51"/>
    <p:sldId id="519" r:id="rId52"/>
    <p:sldId id="508" r:id="rId53"/>
    <p:sldId id="510" r:id="rId54"/>
    <p:sldId id="511" r:id="rId55"/>
    <p:sldId id="535" r:id="rId56"/>
    <p:sldId id="550" r:id="rId57"/>
    <p:sldId id="551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9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9" d="100"/>
        <a:sy n="2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56681-21FE-694C-8A73-6E15C7FFEC05}" type="datetimeFigureOut">
              <a:rPr lang="en-US" smtClean="0"/>
              <a:t>19/07/18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1EC8B-CCD3-424C-9F68-CEF3E80E67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85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A7C3-DC71-3345-BC7E-21AD72389536}" type="datetimeFigureOut">
              <a:rPr lang="en-US" smtClean="0"/>
              <a:t>19/07/18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8275-3981-6647-836A-4340FA318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111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A7C3-DC71-3345-BC7E-21AD72389536}" type="datetimeFigureOut">
              <a:rPr lang="en-US" smtClean="0"/>
              <a:t>19/07/18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8275-3981-6647-836A-4340FA318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837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A7C3-DC71-3345-BC7E-21AD72389536}" type="datetimeFigureOut">
              <a:rPr lang="en-US" smtClean="0"/>
              <a:t>19/07/18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8275-3981-6647-836A-4340FA318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508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A7C3-DC71-3345-BC7E-21AD72389536}" type="datetimeFigureOut">
              <a:rPr lang="en-US" smtClean="0"/>
              <a:t>19/07/18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8275-3981-6647-836A-4340FA318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9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A7C3-DC71-3345-BC7E-21AD72389536}" type="datetimeFigureOut">
              <a:rPr lang="en-US" smtClean="0"/>
              <a:t>19/07/18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8275-3981-6647-836A-4340FA318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80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A7C3-DC71-3345-BC7E-21AD72389536}" type="datetimeFigureOut">
              <a:rPr lang="en-US" smtClean="0"/>
              <a:t>19/07/18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8275-3981-6647-836A-4340FA318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35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A7C3-DC71-3345-BC7E-21AD72389536}" type="datetimeFigureOut">
              <a:rPr lang="en-US" smtClean="0"/>
              <a:t>19/07/18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8275-3981-6647-836A-4340FA318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79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A7C3-DC71-3345-BC7E-21AD72389536}" type="datetimeFigureOut">
              <a:rPr lang="en-US" smtClean="0"/>
              <a:t>19/07/18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8275-3981-6647-836A-4340FA318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420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A7C3-DC71-3345-BC7E-21AD72389536}" type="datetimeFigureOut">
              <a:rPr lang="en-US" smtClean="0"/>
              <a:t>19/07/18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8275-3981-6647-836A-4340FA318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07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A7C3-DC71-3345-BC7E-21AD72389536}" type="datetimeFigureOut">
              <a:rPr lang="en-US" smtClean="0"/>
              <a:t>19/07/18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8275-3981-6647-836A-4340FA318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03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A7C3-DC71-3345-BC7E-21AD72389536}" type="datetimeFigureOut">
              <a:rPr lang="en-US" smtClean="0"/>
              <a:t>19/07/18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8275-3981-6647-836A-4340FA318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73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3A7C3-DC71-3345-BC7E-21AD72389536}" type="datetimeFigureOut">
              <a:rPr lang="en-US" smtClean="0"/>
              <a:t>19/07/18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08275-3981-6647-836A-4340FA318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36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123155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95" y="200483"/>
            <a:ext cx="8135405" cy="541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1395" y="5181600"/>
            <a:ext cx="81829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latin typeface="Helvetica"/>
              <a:cs typeface="Helvetica"/>
            </a:endParaRPr>
          </a:p>
          <a:p>
            <a:endParaRPr lang="en-US" b="1" dirty="0">
              <a:latin typeface="Helvetica"/>
              <a:cs typeface="Helvetica"/>
            </a:endParaRPr>
          </a:p>
          <a:p>
            <a:r>
              <a:rPr lang="en-US" b="1" dirty="0" smtClean="0">
                <a:latin typeface="Stencil"/>
                <a:cs typeface="Stencil"/>
              </a:rPr>
              <a:t>Ian </a:t>
            </a:r>
            <a:r>
              <a:rPr lang="en-US" b="1" dirty="0" err="1">
                <a:latin typeface="Stencil"/>
                <a:cs typeface="Stencil"/>
              </a:rPr>
              <a:t>Beesley</a:t>
            </a:r>
            <a:r>
              <a:rPr lang="en-US" b="1" dirty="0">
                <a:latin typeface="Stencil"/>
                <a:cs typeface="Stencil"/>
              </a:rPr>
              <a:t> reader practitioner in visual </a:t>
            </a:r>
            <a:r>
              <a:rPr lang="en-US" b="1" dirty="0" smtClean="0">
                <a:latin typeface="Stencil"/>
                <a:cs typeface="Stencil"/>
              </a:rPr>
              <a:t>representation</a:t>
            </a:r>
          </a:p>
          <a:p>
            <a:endParaRPr lang="en-US" b="1" dirty="0">
              <a:latin typeface="Helvetica"/>
              <a:cs typeface="Helvetica"/>
            </a:endParaRPr>
          </a:p>
          <a:p>
            <a:endParaRPr lang="en-US" dirty="0">
              <a:solidFill>
                <a:schemeClr val="tx2"/>
              </a:solidFill>
              <a:latin typeface="Helvetica" charset="0"/>
              <a:cs typeface="Helvetica" charset="0"/>
            </a:endParaRPr>
          </a:p>
          <a:p>
            <a:endParaRPr lang="en-US" b="1" dirty="0">
              <a:latin typeface="Helvetica"/>
              <a:cs typeface="Helvetica"/>
            </a:endParaRPr>
          </a:p>
          <a:p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184" y="5613572"/>
            <a:ext cx="802549" cy="5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2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IMG_027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99" y="186267"/>
            <a:ext cx="7776805" cy="58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IMG_027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9333"/>
            <a:ext cx="7799384" cy="584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2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3" name="Picture 2" descr="IMG_163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91" y="177218"/>
            <a:ext cx="8125573" cy="571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4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BBC1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19" y="181418"/>
            <a:ext cx="8588131" cy="538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room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270932"/>
            <a:ext cx="7721940" cy="579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9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BBC1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64" y="181419"/>
            <a:ext cx="8074239" cy="578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4" name="Picture 3" descr="IMG_273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04" y="3437279"/>
            <a:ext cx="4188346" cy="3141260"/>
          </a:xfrm>
          <a:prstGeom prst="rect">
            <a:avLst/>
          </a:prstGeom>
        </p:spPr>
      </p:pic>
      <p:pic>
        <p:nvPicPr>
          <p:cNvPr id="5" name="Picture 4" descr="L100027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04" y="398518"/>
            <a:ext cx="4188346" cy="28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9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gobbc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51" y="202098"/>
            <a:ext cx="8501538" cy="564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1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IMG_20160923_10581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90" y="483783"/>
            <a:ext cx="6672172" cy="500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3" name="Picture 2" descr="Hartfordmil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31" y="201364"/>
            <a:ext cx="7234302" cy="597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82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910" y="862396"/>
            <a:ext cx="85454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The big big camera</a:t>
            </a:r>
          </a:p>
          <a:p>
            <a:endParaRPr lang="en-GB" dirty="0"/>
          </a:p>
          <a:p>
            <a:r>
              <a:rPr lang="en-GB" dirty="0" smtClean="0"/>
              <a:t>The </a:t>
            </a:r>
            <a:r>
              <a:rPr lang="en-GB" dirty="0"/>
              <a:t>big big camera manufactured by the company of Hunter Penrose of London </a:t>
            </a:r>
            <a:endParaRPr lang="en-GB" dirty="0" smtClean="0"/>
          </a:p>
          <a:p>
            <a:r>
              <a:rPr lang="en-GB" dirty="0" smtClean="0"/>
              <a:t>somewhere </a:t>
            </a:r>
            <a:r>
              <a:rPr lang="en-GB" dirty="0"/>
              <a:t>around 1920, has been in the collections of Gallery </a:t>
            </a:r>
            <a:r>
              <a:rPr lang="en-GB" dirty="0" smtClean="0"/>
              <a:t>Oldham </a:t>
            </a:r>
          </a:p>
          <a:p>
            <a:r>
              <a:rPr lang="en-GB" dirty="0" smtClean="0"/>
              <a:t>since </a:t>
            </a:r>
            <a:r>
              <a:rPr lang="en-GB" dirty="0"/>
              <a:t>it was retrieved from Rome Mill in Springhead in 1990</a:t>
            </a:r>
            <a:r>
              <a:rPr lang="en-GB" dirty="0" smtClean="0"/>
              <a:t>,where </a:t>
            </a:r>
            <a:r>
              <a:rPr lang="en-GB" dirty="0"/>
              <a:t>it had </a:t>
            </a:r>
            <a:r>
              <a:rPr lang="en-GB" dirty="0" smtClean="0"/>
              <a:t>been </a:t>
            </a:r>
            <a:r>
              <a:rPr lang="en-GB" dirty="0"/>
              <a:t>used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in </a:t>
            </a:r>
            <a:r>
              <a:rPr lang="en-GB" dirty="0"/>
              <a:t>the printing of wallpaper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/>
              <a:t>These cameras were made specifically for the printing industry and </a:t>
            </a:r>
            <a:r>
              <a:rPr lang="en-GB" dirty="0" smtClean="0"/>
              <a:t>consequently</a:t>
            </a:r>
            <a:br>
              <a:rPr lang="en-GB" dirty="0" smtClean="0"/>
            </a:br>
            <a:r>
              <a:rPr lang="en-GB" dirty="0" smtClean="0"/>
              <a:t>once </a:t>
            </a:r>
            <a:r>
              <a:rPr lang="en-GB" dirty="0"/>
              <a:t>installed were probably never moved again.</a:t>
            </a:r>
          </a:p>
          <a:p>
            <a:r>
              <a:rPr lang="en-GB" dirty="0" smtClean="0"/>
              <a:t>As the artist </a:t>
            </a:r>
            <a:r>
              <a:rPr lang="en-GB" dirty="0"/>
              <a:t>in residence for Gallery Oldham</a:t>
            </a:r>
            <a:r>
              <a:rPr lang="en-GB" dirty="0" smtClean="0"/>
              <a:t>, I </a:t>
            </a:r>
            <a:r>
              <a:rPr lang="en-GB" dirty="0"/>
              <a:t>spent a couple of months </a:t>
            </a:r>
            <a:r>
              <a:rPr lang="en-GB" dirty="0" smtClean="0"/>
              <a:t>getting</a:t>
            </a:r>
            <a:br>
              <a:rPr lang="en-GB" dirty="0" smtClean="0"/>
            </a:br>
            <a:r>
              <a:rPr lang="en-GB" dirty="0" smtClean="0"/>
              <a:t>the </a:t>
            </a:r>
            <a:r>
              <a:rPr lang="en-GB" dirty="0"/>
              <a:t>camera to work and then took it out on location photographing the local area.</a:t>
            </a:r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3" name="Picture 2" descr="5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646" y="1037800"/>
            <a:ext cx="5379139" cy="459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7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3" name="Picture 2" descr="4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010" y="728009"/>
            <a:ext cx="4681609" cy="43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71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3" name="Picture 2" descr="Tandlehillne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68" y="233243"/>
            <a:ext cx="8559572" cy="57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7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3" name="Picture 2" descr="Tandlehillpo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04" y="246201"/>
            <a:ext cx="8695439" cy="580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71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3" name="Picture 2" descr="Marbleterrac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01" y="340770"/>
            <a:ext cx="7660839" cy="58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5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BBC25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7" y="215900"/>
            <a:ext cx="6728532" cy="59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BBC2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50" y="659885"/>
            <a:ext cx="3837544" cy="4822711"/>
          </a:xfrm>
          <a:prstGeom prst="rect">
            <a:avLst/>
          </a:prstGeom>
        </p:spPr>
      </p:pic>
      <p:pic>
        <p:nvPicPr>
          <p:cNvPr id="3" name="Picture 2" descr="BBC28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339" y="659885"/>
            <a:ext cx="3595718" cy="493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BBC31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57" y="196658"/>
            <a:ext cx="7227502" cy="59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BBC3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338" y="317483"/>
            <a:ext cx="6728532" cy="557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IMG_024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06" y="287866"/>
            <a:ext cx="7636934" cy="572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64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5" name="Picture 4" descr="BBC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62" y="384812"/>
            <a:ext cx="7512078" cy="5634059"/>
          </a:xfrm>
          <a:prstGeom prst="rect">
            <a:avLst/>
          </a:prstGeom>
        </p:spPr>
      </p:pic>
      <p:pic>
        <p:nvPicPr>
          <p:cNvPr id="7" name="Picture 6" descr="BBC4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03" y="4401452"/>
            <a:ext cx="1791610" cy="119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8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4" name="Picture 3" descr="Eddie 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026" y="402729"/>
            <a:ext cx="4574737" cy="579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92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231" y="1113274"/>
            <a:ext cx="11048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second technique employed was the creation of paper negatives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Photographic </a:t>
            </a:r>
            <a:r>
              <a:rPr lang="en-US" dirty="0"/>
              <a:t>printing paper was loaded into the camera and exposed as if it was film</a:t>
            </a:r>
            <a:r>
              <a:rPr lang="en-US" dirty="0" smtClean="0"/>
              <a:t>.</a:t>
            </a:r>
          </a:p>
          <a:p>
            <a:r>
              <a:rPr lang="en-US" dirty="0" smtClean="0"/>
              <a:t>Photographic </a:t>
            </a:r>
            <a:r>
              <a:rPr lang="en-US" dirty="0"/>
              <a:t>printing paper though available in large </a:t>
            </a:r>
            <a:r>
              <a:rPr lang="en-US" dirty="0" smtClean="0"/>
              <a:t>sizes</a:t>
            </a:r>
          </a:p>
          <a:p>
            <a:r>
              <a:rPr lang="en-US" dirty="0" smtClean="0"/>
              <a:t> </a:t>
            </a:r>
            <a:r>
              <a:rPr lang="en-US" dirty="0"/>
              <a:t>it is much slower to react to light than film, exposure times of 45 to 90 seconds are not usual.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images produced do not have the definition or sharpness of film</a:t>
            </a:r>
            <a:r>
              <a:rPr lang="en-US" dirty="0" smtClean="0"/>
              <a:t>,</a:t>
            </a:r>
          </a:p>
          <a:p>
            <a:r>
              <a:rPr lang="en-US" dirty="0" smtClean="0"/>
              <a:t>but </a:t>
            </a:r>
            <a:r>
              <a:rPr lang="en-US" dirty="0"/>
              <a:t>possess the appearance of photographs similar to the very earliest </a:t>
            </a:r>
            <a:endParaRPr lang="en-US" dirty="0" smtClean="0"/>
          </a:p>
          <a:p>
            <a:r>
              <a:rPr lang="en-US" dirty="0" smtClean="0"/>
              <a:t>photographs </a:t>
            </a:r>
            <a:r>
              <a:rPr lang="en-US" dirty="0"/>
              <a:t>produced in the 1830/40s.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y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667" y="211666"/>
            <a:ext cx="4289777" cy="64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4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8" y="229669"/>
            <a:ext cx="6008861" cy="62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3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8" y="270199"/>
            <a:ext cx="7257520" cy="593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7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3" name="Picture 2" descr="Alanin the pon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44" y="124159"/>
            <a:ext cx="5047230" cy="640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86" y="364769"/>
            <a:ext cx="5670053" cy="61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3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3" name="Picture 2" descr="GOR4ne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055" y="226773"/>
            <a:ext cx="3976638" cy="595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3128" y="1421112"/>
            <a:ext cx="81227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exhibition</a:t>
            </a:r>
          </a:p>
          <a:p>
            <a:r>
              <a:rPr lang="en-US" dirty="0" smtClean="0"/>
              <a:t>This </a:t>
            </a:r>
            <a:r>
              <a:rPr lang="en-US" dirty="0"/>
              <a:t>exhibition explores and </a:t>
            </a:r>
            <a:r>
              <a:rPr lang="en-US" dirty="0" err="1"/>
              <a:t>contemporises</a:t>
            </a:r>
            <a:r>
              <a:rPr lang="en-US" dirty="0"/>
              <a:t> some of the aspects of photography that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are </a:t>
            </a:r>
            <a:r>
              <a:rPr lang="en-US" dirty="0"/>
              <a:t>now being lost in the digital age</a:t>
            </a:r>
            <a:r>
              <a:rPr lang="en-US" dirty="0" smtClean="0"/>
              <a:t>,</a:t>
            </a:r>
          </a:p>
          <a:p>
            <a:r>
              <a:rPr lang="en-US" dirty="0" smtClean="0"/>
              <a:t>from </a:t>
            </a:r>
            <a:r>
              <a:rPr lang="en-US" dirty="0"/>
              <a:t>the sheer physicality of the equipment, to the delicate relationship with light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the uncertainty of a successful </a:t>
            </a:r>
            <a:r>
              <a:rPr lang="en-US" dirty="0" smtClean="0"/>
              <a:t>the </a:t>
            </a:r>
            <a:r>
              <a:rPr lang="en-US" dirty="0"/>
              <a:t>creation of a unique photographic image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this </a:t>
            </a:r>
            <a:r>
              <a:rPr lang="en-US" dirty="0"/>
              <a:t>is photography in its purest but most demanding form.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MAN_455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39" y="203588"/>
            <a:ext cx="8691106" cy="580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69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BBC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64" y="208589"/>
            <a:ext cx="4464813" cy="631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MAN_454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74" y="135099"/>
            <a:ext cx="8701493" cy="580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4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MAN_454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02" y="275212"/>
            <a:ext cx="8424787" cy="56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1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BBC17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75" y="302364"/>
            <a:ext cx="5987638" cy="588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BBC14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56" y="171154"/>
            <a:ext cx="6441247" cy="56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BBC22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08" y="183240"/>
            <a:ext cx="6305165" cy="63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MAN_455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84" y="162120"/>
            <a:ext cx="8737954" cy="58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9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3" name="Picture 2" descr="1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37" y="175630"/>
            <a:ext cx="4732261" cy="601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90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MAN_455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20" y="81998"/>
            <a:ext cx="8728517" cy="582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5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MAN_456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74" y="203588"/>
            <a:ext cx="8575815" cy="57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88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IMG_03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1" y="152400"/>
            <a:ext cx="7821962" cy="586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9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8729" y="1254812"/>
            <a:ext cx="832917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process</a:t>
            </a:r>
          </a:p>
          <a:p>
            <a:r>
              <a:rPr lang="en-US" dirty="0"/>
              <a:t>This work involved specialist restoration of the lens as well as a good deal of cleaning.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Most </a:t>
            </a:r>
            <a:r>
              <a:rPr lang="en-US" dirty="0"/>
              <a:t>importantly </a:t>
            </a:r>
            <a:r>
              <a:rPr lang="en-US" dirty="0" smtClean="0"/>
              <a:t>I </a:t>
            </a:r>
            <a:r>
              <a:rPr lang="en-US" dirty="0"/>
              <a:t>had to </a:t>
            </a:r>
            <a:r>
              <a:rPr lang="en-US" dirty="0" smtClean="0"/>
              <a:t>overcome the </a:t>
            </a:r>
            <a:r>
              <a:rPr lang="en-US" dirty="0"/>
              <a:t>challenges of using a camera that </a:t>
            </a:r>
            <a:r>
              <a:rPr lang="en-US" dirty="0" smtClean="0"/>
              <a:t>was</a:t>
            </a:r>
          </a:p>
          <a:p>
            <a:r>
              <a:rPr lang="en-US" dirty="0" smtClean="0"/>
              <a:t>designed </a:t>
            </a:r>
            <a:r>
              <a:rPr lang="en-US" dirty="0"/>
              <a:t>for huge negatives 24 inches by 24 inches square.</a:t>
            </a:r>
            <a:endParaRPr lang="en-GB" dirty="0"/>
          </a:p>
          <a:p>
            <a:r>
              <a:rPr lang="en-US" dirty="0"/>
              <a:t>The film plates for this camera no longer available, so </a:t>
            </a:r>
            <a:r>
              <a:rPr lang="en-US" dirty="0" smtClean="0"/>
              <a:t>I </a:t>
            </a:r>
            <a:r>
              <a:rPr lang="en-US" dirty="0"/>
              <a:t>adapted two different </a:t>
            </a:r>
            <a:endParaRPr lang="en-US" dirty="0" smtClean="0"/>
          </a:p>
          <a:p>
            <a:r>
              <a:rPr lang="en-US" dirty="0" smtClean="0"/>
              <a:t>photographic </a:t>
            </a:r>
            <a:r>
              <a:rPr lang="en-US" dirty="0"/>
              <a:t>techniques to produce images.</a:t>
            </a:r>
            <a:endParaRPr lang="en-GB" dirty="0"/>
          </a:p>
          <a:p>
            <a:r>
              <a:rPr lang="en-US" dirty="0"/>
              <a:t>Using conventional film I</a:t>
            </a:r>
            <a:r>
              <a:rPr lang="en-US" dirty="0" smtClean="0"/>
              <a:t> </a:t>
            </a:r>
            <a:r>
              <a:rPr lang="en-US" dirty="0"/>
              <a:t>adapted the camera to take twenty sheets of 5”x4” film in a </a:t>
            </a:r>
            <a:endParaRPr lang="en-US" dirty="0" smtClean="0"/>
          </a:p>
          <a:p>
            <a:r>
              <a:rPr lang="en-US" dirty="0" smtClean="0"/>
              <a:t>grid </a:t>
            </a:r>
            <a:r>
              <a:rPr lang="en-US" dirty="0"/>
              <a:t>of five across and four down. </a:t>
            </a:r>
            <a:br>
              <a:rPr lang="en-US" dirty="0"/>
            </a:br>
            <a:r>
              <a:rPr lang="en-US" dirty="0"/>
              <a:t>All the plates will be exposed at the same time to produce a giant “joiner” photograph. </a:t>
            </a:r>
            <a:endParaRPr lang="en-US" dirty="0" smtClean="0"/>
          </a:p>
          <a:p>
            <a:r>
              <a:rPr lang="en-US" dirty="0" smtClean="0"/>
              <a:t>Exposures </a:t>
            </a:r>
            <a:r>
              <a:rPr lang="en-US" dirty="0"/>
              <a:t>are tricky, the camera </a:t>
            </a:r>
            <a:r>
              <a:rPr lang="en-US" dirty="0" smtClean="0"/>
              <a:t>has</a:t>
            </a:r>
          </a:p>
          <a:p>
            <a:r>
              <a:rPr lang="en-US" dirty="0" smtClean="0"/>
              <a:t>no </a:t>
            </a:r>
            <a:r>
              <a:rPr lang="en-US" dirty="0"/>
              <a:t>shutter so the film is exposed by removing the lens cap for the required </a:t>
            </a:r>
            <a:endParaRPr lang="en-US" dirty="0" smtClean="0"/>
          </a:p>
          <a:p>
            <a:r>
              <a:rPr lang="en-US" dirty="0" smtClean="0"/>
              <a:t>number </a:t>
            </a:r>
            <a:r>
              <a:rPr lang="en-US" dirty="0"/>
              <a:t>of seconds or in some cases minutes.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MAN_456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39" y="149548"/>
            <a:ext cx="8616349" cy="575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5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3" name="Picture 2" descr="owl ne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79" y="233243"/>
            <a:ext cx="7586562" cy="570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38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MAN_455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75" y="149548"/>
            <a:ext cx="8742028" cy="58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1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MAN_454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84" y="121121"/>
            <a:ext cx="8771748" cy="585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32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MAN_455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62" y="148610"/>
            <a:ext cx="8809588" cy="588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3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C7EUSK_WgAY_No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36" y="181418"/>
            <a:ext cx="4954567" cy="646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c coms 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0" y="903079"/>
            <a:ext cx="8578353" cy="474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3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c coms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10" y="477898"/>
            <a:ext cx="8420016" cy="292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3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3" name="Picture 2" descr="Macintosh HD:Users:ianbeesley:Desktop:IMG_2567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350" y="427557"/>
            <a:ext cx="7164589" cy="5591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911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2" name="Picture 1" descr="MAN_454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2" y="109018"/>
            <a:ext cx="8728517" cy="582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25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pic>
        <p:nvPicPr>
          <p:cNvPr id="3" name="Picture 2" descr="Macintosh HD:Users:ianbeesley:Desktop:IMG_2567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56" y="226880"/>
            <a:ext cx="4030220" cy="300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BBC0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56" y="3525006"/>
            <a:ext cx="4033077" cy="3000640"/>
          </a:xfrm>
          <a:prstGeom prst="rect">
            <a:avLst/>
          </a:prstGeom>
        </p:spPr>
      </p:pic>
      <p:pic>
        <p:nvPicPr>
          <p:cNvPr id="5" name="Picture 4" descr="IMG_176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089" y="1293680"/>
            <a:ext cx="3243851" cy="361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4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940" y="6018871"/>
            <a:ext cx="802549" cy="506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9932" y="1179221"/>
            <a:ext cx="73876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Everything in the process is done by hand, from the loading of the film to </a:t>
            </a:r>
            <a:r>
              <a:rPr lang="en-US" dirty="0" smtClean="0"/>
              <a:t>the</a:t>
            </a:r>
          </a:p>
          <a:p>
            <a:r>
              <a:rPr lang="en-US" dirty="0" smtClean="0"/>
              <a:t>developing </a:t>
            </a:r>
            <a:r>
              <a:rPr lang="en-US" dirty="0"/>
              <a:t>and printing of the images, to create each of these </a:t>
            </a:r>
            <a:endParaRPr lang="en-US" dirty="0" smtClean="0"/>
          </a:p>
          <a:p>
            <a:r>
              <a:rPr lang="en-US" dirty="0" smtClean="0"/>
              <a:t>large </a:t>
            </a:r>
            <a:r>
              <a:rPr lang="en-US" dirty="0"/>
              <a:t>joiner images it takes at least one day. </a:t>
            </a:r>
          </a:p>
        </p:txBody>
      </p:sp>
    </p:spTree>
    <p:extLst>
      <p:ext uri="{BB962C8B-B14F-4D97-AF65-F5344CB8AC3E}">
        <p14:creationId xmlns:p14="http://schemas.microsoft.com/office/powerpoint/2010/main" val="308547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2279</TotalTime>
  <Words>215</Words>
  <Application>Microsoft Macintosh PowerPoint</Application>
  <PresentationFormat>On-screen Show (4:3)</PresentationFormat>
  <Paragraphs>36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Bolton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Beesley</dc:creator>
  <cp:lastModifiedBy>Ian Beesley</cp:lastModifiedBy>
  <cp:revision>154</cp:revision>
  <dcterms:created xsi:type="dcterms:W3CDTF">2015-07-07T08:35:12Z</dcterms:created>
  <dcterms:modified xsi:type="dcterms:W3CDTF">2018-07-19T13:35:03Z</dcterms:modified>
</cp:coreProperties>
</file>