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74" r:id="rId7"/>
    <p:sldId id="278" r:id="rId8"/>
    <p:sldId id="267" r:id="rId9"/>
    <p:sldId id="262" r:id="rId10"/>
    <p:sldId id="263" r:id="rId11"/>
    <p:sldId id="265" r:id="rId12"/>
    <p:sldId id="279" r:id="rId13"/>
    <p:sldId id="280" r:id="rId14"/>
    <p:sldId id="282" r:id="rId15"/>
    <p:sldId id="283" r:id="rId16"/>
    <p:sldId id="281" r:id="rId17"/>
    <p:sldId id="264" r:id="rId18"/>
    <p:sldId id="285" r:id="rId19"/>
    <p:sldId id="284" r:id="rId20"/>
    <p:sldId id="286" r:id="rId21"/>
    <p:sldId id="287" r:id="rId22"/>
    <p:sldId id="289" r:id="rId23"/>
    <p:sldId id="290" r:id="rId24"/>
    <p:sldId id="291" r:id="rId25"/>
    <p:sldId id="292" r:id="rId26"/>
    <p:sldId id="293" r:id="rId27"/>
    <p:sldId id="294"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5">
          <p15:clr>
            <a:srgbClr val="A4A3A4"/>
          </p15:clr>
        </p15:guide>
        <p15:guide id="2" pos="2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595" autoAdjust="0"/>
  </p:normalViewPr>
  <p:slideViewPr>
    <p:cSldViewPr snapToGrid="0" snapToObjects="1">
      <p:cViewPr varScale="1">
        <p:scale>
          <a:sx n="79" d="100"/>
          <a:sy n="79" d="100"/>
        </p:scale>
        <p:origin x="108" y="276"/>
      </p:cViewPr>
      <p:guideLst>
        <p:guide orient="horz" pos="2855"/>
        <p:guide pos="2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19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1FCB8-C669-4888-AB57-82A308DDFEDD}" type="datetimeFigureOut">
              <a:rPr lang="en-GB" smtClean="0"/>
              <a:t>25/09/2018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070AE-F727-4AC6-866D-19E87E713460}" type="slidenum">
              <a:rPr lang="en-GB" smtClean="0"/>
              <a:t>‹#›</a:t>
            </a:fld>
            <a:endParaRPr lang="en-GB"/>
          </a:p>
        </p:txBody>
      </p:sp>
    </p:spTree>
    <p:extLst>
      <p:ext uri="{BB962C8B-B14F-4D97-AF65-F5344CB8AC3E}">
        <p14:creationId xmlns:p14="http://schemas.microsoft.com/office/powerpoint/2010/main" val="234684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Talk</a:t>
            </a:r>
            <a:r>
              <a:rPr lang="en-US" baseline="0" dirty="0" smtClean="0"/>
              <a:t> through who you are.  What work you have made, </a:t>
            </a:r>
            <a:r>
              <a:rPr lang="en-US" baseline="0" dirty="0" err="1" smtClean="0"/>
              <a:t>Crapston</a:t>
            </a:r>
            <a:r>
              <a:rPr lang="en-US" baseline="0" dirty="0" smtClean="0"/>
              <a:t> Villas, Pond Life, </a:t>
            </a:r>
            <a:r>
              <a:rPr lang="en-US" baseline="0" dirty="0" err="1" smtClean="0"/>
              <a:t>Peppa</a:t>
            </a:r>
            <a:r>
              <a:rPr lang="en-US" baseline="0" dirty="0" smtClean="0"/>
              <a:t> Pig and Ben and Holly’s Little Kingdom.  </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2</a:t>
            </a:fld>
            <a:endParaRPr lang="en-GB"/>
          </a:p>
        </p:txBody>
      </p:sp>
    </p:spTree>
    <p:extLst>
      <p:ext uri="{BB962C8B-B14F-4D97-AF65-F5344CB8AC3E}">
        <p14:creationId xmlns:p14="http://schemas.microsoft.com/office/powerpoint/2010/main" val="338004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Talk</a:t>
            </a:r>
            <a:r>
              <a:rPr lang="en-US" baseline="0" dirty="0" smtClean="0"/>
              <a:t> through who you are.  What work you have made, </a:t>
            </a:r>
            <a:r>
              <a:rPr lang="en-US" baseline="0" dirty="0" err="1" smtClean="0"/>
              <a:t>Crapston</a:t>
            </a:r>
            <a:r>
              <a:rPr lang="en-US" baseline="0" dirty="0" smtClean="0"/>
              <a:t> Villas, Pond Life, </a:t>
            </a:r>
            <a:r>
              <a:rPr lang="en-US" baseline="0" dirty="0" err="1" smtClean="0"/>
              <a:t>Peppa</a:t>
            </a:r>
            <a:r>
              <a:rPr lang="en-US" baseline="0" dirty="0" smtClean="0"/>
              <a:t> Pig and Ben and Holly’s Little Kingdom.  </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18</a:t>
            </a:fld>
            <a:endParaRPr lang="en-GB"/>
          </a:p>
        </p:txBody>
      </p:sp>
    </p:spTree>
    <p:extLst>
      <p:ext uri="{BB962C8B-B14F-4D97-AF65-F5344CB8AC3E}">
        <p14:creationId xmlns:p14="http://schemas.microsoft.com/office/powerpoint/2010/main" val="338004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070AE-F727-4AC6-866D-19E87E713460}" type="slidenum">
              <a:rPr lang="en-GB" smtClean="0"/>
              <a:t>3</a:t>
            </a:fld>
            <a:endParaRPr lang="en-GB"/>
          </a:p>
        </p:txBody>
      </p:sp>
    </p:spTree>
    <p:extLst>
      <p:ext uri="{BB962C8B-B14F-4D97-AF65-F5344CB8AC3E}">
        <p14:creationId xmlns:p14="http://schemas.microsoft.com/office/powerpoint/2010/main" val="307270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Mention that it might</a:t>
            </a:r>
            <a:r>
              <a:rPr lang="en-US" baseline="0" dirty="0" smtClean="0"/>
              <a:t> appear that on the face of it, earlier shows were more revolutionary.  I love Lucy or the Mary Tyler Moore Show.</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5</a:t>
            </a:fld>
            <a:endParaRPr lang="en-GB"/>
          </a:p>
        </p:txBody>
      </p:sp>
    </p:spTree>
    <p:extLst>
      <p:ext uri="{BB962C8B-B14F-4D97-AF65-F5344CB8AC3E}">
        <p14:creationId xmlns:p14="http://schemas.microsoft.com/office/powerpoint/2010/main" val="203702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Mention that it might</a:t>
            </a:r>
            <a:r>
              <a:rPr lang="en-US" baseline="0" dirty="0" smtClean="0"/>
              <a:t> appear that on the face of it, earlier shows were more revolutionary.  I love Lucy or the Mary Tyler Moore Show.</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7</a:t>
            </a:fld>
            <a:endParaRPr lang="en-GB"/>
          </a:p>
        </p:txBody>
      </p:sp>
    </p:spTree>
    <p:extLst>
      <p:ext uri="{BB962C8B-B14F-4D97-AF65-F5344CB8AC3E}">
        <p14:creationId xmlns:p14="http://schemas.microsoft.com/office/powerpoint/2010/main" val="20370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is one thing in common here.  All</a:t>
            </a:r>
            <a:r>
              <a:rPr lang="en-US" baseline="0" dirty="0" smtClean="0"/>
              <a:t> the characters are women and primarily mothers.</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9</a:t>
            </a:fld>
            <a:endParaRPr lang="en-GB"/>
          </a:p>
        </p:txBody>
      </p:sp>
    </p:spTree>
    <p:extLst>
      <p:ext uri="{BB962C8B-B14F-4D97-AF65-F5344CB8AC3E}">
        <p14:creationId xmlns:p14="http://schemas.microsoft.com/office/powerpoint/2010/main" val="389668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4070AE-F727-4AC6-866D-19E87E713460}" type="slidenum">
              <a:rPr lang="en-GB" smtClean="0"/>
              <a:t>10</a:t>
            </a:fld>
            <a:endParaRPr lang="en-GB"/>
          </a:p>
        </p:txBody>
      </p:sp>
    </p:spTree>
    <p:extLst>
      <p:ext uri="{BB962C8B-B14F-4D97-AF65-F5344CB8AC3E}">
        <p14:creationId xmlns:p14="http://schemas.microsoft.com/office/powerpoint/2010/main" val="53533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Take a seemingly innovative character like</a:t>
            </a:r>
            <a:r>
              <a:rPr lang="en-US" baseline="0" dirty="0" smtClean="0"/>
              <a:t> Mary Tyler Moore, who was seen to be incredibly revolutionary at the time maybe wasn’t so revolutionary according to Linda </a:t>
            </a:r>
            <a:r>
              <a:rPr lang="en-US" baseline="0" dirty="0" err="1" smtClean="0"/>
              <a:t>Artel</a:t>
            </a:r>
            <a:r>
              <a:rPr lang="en-US" baseline="0" dirty="0" smtClean="0"/>
              <a:t> and Susan </a:t>
            </a:r>
            <a:r>
              <a:rPr lang="en-US" baseline="0" dirty="0" err="1" smtClean="0"/>
              <a:t>Weingraf</a:t>
            </a:r>
            <a:r>
              <a:rPr lang="en-US" baseline="0" dirty="0" smtClean="0"/>
              <a:t>.  Laura also felt the way forward for women film makers was to embrace a more independent way of working so women weren’t dependent on the main steam system</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11</a:t>
            </a:fld>
            <a:endParaRPr lang="en-GB"/>
          </a:p>
        </p:txBody>
      </p:sp>
    </p:spTree>
    <p:extLst>
      <p:ext uri="{BB962C8B-B14F-4D97-AF65-F5344CB8AC3E}">
        <p14:creationId xmlns:p14="http://schemas.microsoft.com/office/powerpoint/2010/main" val="386310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 these</a:t>
            </a:r>
            <a:r>
              <a:rPr lang="en-US" baseline="0" dirty="0" smtClean="0"/>
              <a:t> women created images using their own voices.  These were created using female voices.  These weren’t stories about women created by men but stories about women by women.</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12</a:t>
            </a:fld>
            <a:endParaRPr lang="en-GB"/>
          </a:p>
        </p:txBody>
      </p:sp>
    </p:spTree>
    <p:extLst>
      <p:ext uri="{BB962C8B-B14F-4D97-AF65-F5344CB8AC3E}">
        <p14:creationId xmlns:p14="http://schemas.microsoft.com/office/powerpoint/2010/main" val="264647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 most of us</a:t>
            </a:r>
            <a:r>
              <a:rPr lang="en-US" baseline="0" dirty="0" smtClean="0"/>
              <a:t> think that society has moved on from the seventies?  Are we still living in the same roles?  Are their more opportunities for women?  Do women have more freedom and more options? If you look around you at the people and families you know.  Are the mothers like this? </a:t>
            </a:r>
            <a:r>
              <a:rPr lang="en-US" baseline="0" dirty="0" err="1" smtClean="0"/>
              <a:t>i.e</a:t>
            </a:r>
            <a:r>
              <a:rPr lang="en-US" baseline="0" dirty="0" smtClean="0"/>
              <a:t> stay at home mums, calm, patient and sexual.</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17</a:t>
            </a:fld>
            <a:endParaRPr lang="en-GB"/>
          </a:p>
        </p:txBody>
      </p:sp>
    </p:spTree>
    <p:extLst>
      <p:ext uri="{BB962C8B-B14F-4D97-AF65-F5344CB8AC3E}">
        <p14:creationId xmlns:p14="http://schemas.microsoft.com/office/powerpoint/2010/main" val="277306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D63F678-DA49-7D49-B4AC-FD27C48C03E5}"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D63F678-DA49-7D49-B4AC-FD27C48C03E5}"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D63F678-DA49-7D49-B4AC-FD27C48C03E5}"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3F678-DA49-7D49-B4AC-FD27C48C03E5}"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1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63F678-DA49-7D49-B4AC-FD27C48C03E5}"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63F678-DA49-7D49-B4AC-FD27C48C03E5}"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3F678-DA49-7D49-B4AC-FD27C48C03E5}" type="datetimeFigureOut">
              <a:rPr lang="en-US" smtClean="0"/>
              <a:t>9/25/2018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6378B-5ACF-E043-A5B8-C6C09FF583D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Helvetica"/>
                <a:cs typeface="Helvetica"/>
              </a:rPr>
              <a:t>Is the straight role in comedy essential and why is it usually played by a women in animation?</a:t>
            </a:r>
            <a:endParaRPr lang="en-US" dirty="0">
              <a:latin typeface="Helvetica"/>
              <a:cs typeface="Helvetica"/>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63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 of Reason</a:t>
            </a:r>
            <a:endParaRPr lang="en-GB" dirty="0"/>
          </a:p>
        </p:txBody>
      </p:sp>
      <p:sp>
        <p:nvSpPr>
          <p:cNvPr id="3" name="Content Placeholder 2"/>
          <p:cNvSpPr>
            <a:spLocks noGrp="1"/>
          </p:cNvSpPr>
          <p:nvPr>
            <p:ph idx="1"/>
          </p:nvPr>
        </p:nvSpPr>
        <p:spPr>
          <a:xfrm>
            <a:off x="4051209" y="1775141"/>
            <a:ext cx="4658076" cy="4525963"/>
          </a:xfrm>
        </p:spPr>
        <p:txBody>
          <a:bodyPr>
            <a:normAutofit fontScale="92500" lnSpcReduction="20000"/>
          </a:bodyPr>
          <a:lstStyle/>
          <a:p>
            <a:pPr marL="0" indent="0" algn="just">
              <a:buNone/>
            </a:pPr>
            <a:r>
              <a:rPr lang="en-US" dirty="0" smtClean="0"/>
              <a:t>In animated adult cartoons the straight role is usually played by a woman.</a:t>
            </a:r>
          </a:p>
          <a:p>
            <a:pPr marL="0" indent="0" algn="just">
              <a:buNone/>
            </a:pPr>
            <a:endParaRPr lang="en-US" dirty="0"/>
          </a:p>
          <a:p>
            <a:pPr marL="0" indent="0" algn="just">
              <a:buNone/>
            </a:pPr>
            <a:r>
              <a:rPr lang="en-US" dirty="0" smtClean="0"/>
              <a:t>The character is usually competent and often motherly.</a:t>
            </a:r>
          </a:p>
          <a:p>
            <a:pPr marL="0" indent="0" algn="just">
              <a:buNone/>
            </a:pPr>
            <a:endParaRPr lang="en-US" dirty="0" smtClean="0"/>
          </a:p>
          <a:p>
            <a:pPr marL="0" indent="0" algn="just">
              <a:buNone/>
            </a:pPr>
            <a:r>
              <a:rPr lang="en-US" dirty="0" smtClean="0"/>
              <a:t>Where are the funny and flawed women characters? </a:t>
            </a:r>
          </a:p>
        </p:txBody>
      </p:sp>
      <p:pic>
        <p:nvPicPr>
          <p:cNvPr id="4" name="Picture 3" descr="Crapston Villas 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067" y="2125903"/>
            <a:ext cx="3187660" cy="3085225"/>
          </a:xfrm>
          <a:prstGeom prst="rect">
            <a:avLst/>
          </a:prstGeom>
        </p:spPr>
      </p:pic>
    </p:spTree>
    <p:extLst>
      <p:ext uri="{BB962C8B-B14F-4D97-AF65-F5344CB8AC3E}">
        <p14:creationId xmlns:p14="http://schemas.microsoft.com/office/powerpoint/2010/main" val="27224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29 at 15.59.51.pn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2884262" y="3802255"/>
            <a:ext cx="3290458" cy="2578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0"/>
            <a:ext cx="8229600" cy="1517117"/>
          </a:xfrm>
          <a:effectLst>
            <a:outerShdw blurRad="50800" dist="38100" dir="16200000" rotWithShape="0">
              <a:prstClr val="black">
                <a:alpha val="40000"/>
              </a:prstClr>
            </a:outerShdw>
          </a:effectLst>
        </p:spPr>
        <p:txBody>
          <a:bodyPr>
            <a:normAutofit/>
          </a:bodyPr>
          <a:lstStyle/>
          <a:p>
            <a:r>
              <a:rPr lang="en-US" sz="2800" dirty="0" smtClean="0"/>
              <a:t>Have we progressed since Laura </a:t>
            </a:r>
            <a:r>
              <a:rPr lang="en-US" sz="2800" dirty="0" err="1" smtClean="0"/>
              <a:t>Mulvey</a:t>
            </a:r>
            <a:r>
              <a:rPr lang="en-US" sz="2800" dirty="0" smtClean="0"/>
              <a:t> wrote her seminal paper in 1975?</a:t>
            </a:r>
            <a:endParaRPr lang="en-US" sz="2800" dirty="0"/>
          </a:p>
        </p:txBody>
      </p:sp>
      <p:sp>
        <p:nvSpPr>
          <p:cNvPr id="3" name="Content Placeholder 2"/>
          <p:cNvSpPr>
            <a:spLocks noGrp="1"/>
          </p:cNvSpPr>
          <p:nvPr>
            <p:ph idx="1"/>
          </p:nvPr>
        </p:nvSpPr>
        <p:spPr>
          <a:xfrm>
            <a:off x="457213" y="1385660"/>
            <a:ext cx="8229599" cy="2043341"/>
          </a:xfrm>
          <a:effectLst>
            <a:outerShdw blurRad="50800" dist="38100" dir="16200000" rotWithShape="0">
              <a:prstClr val="black">
                <a:alpha val="40000"/>
              </a:prstClr>
            </a:outerShdw>
          </a:effectLst>
        </p:spPr>
        <p:txBody>
          <a:bodyPr>
            <a:noAutofit/>
          </a:bodyPr>
          <a:lstStyle/>
          <a:p>
            <a:pPr marL="0" indent="0" algn="just">
              <a:buNone/>
            </a:pPr>
            <a:r>
              <a:rPr lang="en-GB" sz="1800" dirty="0"/>
              <a:t>In her essay Laura </a:t>
            </a:r>
            <a:r>
              <a:rPr lang="en-GB" sz="1800" dirty="0" err="1"/>
              <a:t>Mulvey</a:t>
            </a:r>
            <a:r>
              <a:rPr lang="en-GB" sz="1800" dirty="0"/>
              <a:t> didn’t just make women aware of the male gaze in Hollywood cinema and what this means in relation to psychoanalysis theory, she used it to advance understanding of </a:t>
            </a:r>
            <a:r>
              <a:rPr lang="en-GB" sz="1800" dirty="0" smtClean="0"/>
              <a:t>patriarchal </a:t>
            </a:r>
            <a:r>
              <a:rPr lang="en-GB" sz="1800" dirty="0"/>
              <a:t>society in the seventies,  and gave clues and aims for how she would like to see cinema and the representation of women progress.    </a:t>
            </a:r>
            <a:r>
              <a:rPr lang="en-US" sz="1800" dirty="0"/>
              <a:t>Laura </a:t>
            </a:r>
            <a:r>
              <a:rPr lang="en-US" sz="1800" dirty="0" err="1"/>
              <a:t>Mulvey</a:t>
            </a:r>
            <a:r>
              <a:rPr lang="en-US" sz="1800" dirty="0"/>
              <a:t> highlighted the fact that the main stream film industry in the seventies was dominated by men.  Therefore any female characters created would be solely created by men from their point of view. Coining the phrase ‘ the male gaze.’</a:t>
            </a:r>
          </a:p>
          <a:p>
            <a:pPr marL="0" indent="0">
              <a:buNone/>
            </a:pPr>
            <a:endParaRPr lang="en-US" sz="1800" dirty="0"/>
          </a:p>
        </p:txBody>
      </p:sp>
    </p:spTree>
    <p:extLst>
      <p:ext uri="{BB962C8B-B14F-4D97-AF65-F5344CB8AC3E}">
        <p14:creationId xmlns:p14="http://schemas.microsoft.com/office/powerpoint/2010/main" val="28767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Themselves in the Picture</a:t>
            </a:r>
            <a:endParaRPr lang="en-US" dirty="0"/>
          </a:p>
        </p:txBody>
      </p:sp>
      <p:sp>
        <p:nvSpPr>
          <p:cNvPr id="3" name="Content Placeholder 2"/>
          <p:cNvSpPr>
            <a:spLocks noGrp="1"/>
          </p:cNvSpPr>
          <p:nvPr>
            <p:ph idx="1"/>
          </p:nvPr>
        </p:nvSpPr>
        <p:spPr>
          <a:xfrm>
            <a:off x="651166" y="1417639"/>
            <a:ext cx="7678236" cy="3519264"/>
          </a:xfrm>
        </p:spPr>
        <p:txBody>
          <a:bodyPr/>
          <a:lstStyle/>
          <a:p>
            <a:pPr marL="0" indent="0" algn="just">
              <a:buNone/>
            </a:pPr>
            <a:r>
              <a:rPr lang="en-US" sz="2800" dirty="0" smtClean="0"/>
              <a:t>Sandra Law wrote a paper in 1992 using Laura </a:t>
            </a:r>
            <a:r>
              <a:rPr lang="en-US" sz="2800" dirty="0" err="1" smtClean="0"/>
              <a:t>Mulvey’s</a:t>
            </a:r>
            <a:r>
              <a:rPr lang="en-US" sz="2800" dirty="0" smtClean="0"/>
              <a:t> essay as a starting point to illustrate how three women animators, Joanna Quinn, Candy Guard and Alison de </a:t>
            </a:r>
            <a:r>
              <a:rPr lang="en-US" sz="2800" dirty="0" err="1" smtClean="0"/>
              <a:t>Vere</a:t>
            </a:r>
            <a:r>
              <a:rPr lang="en-US" sz="2800" dirty="0" smtClean="0"/>
              <a:t> used their own experiences to create stories and characters.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821" y="4430404"/>
            <a:ext cx="1739151" cy="2291283"/>
          </a:xfrm>
          <a:prstGeom prst="rect">
            <a:avLst/>
          </a:prstGeom>
        </p:spPr>
      </p:pic>
      <p:pic>
        <p:nvPicPr>
          <p:cNvPr id="5" name="Picture 4" descr="Screen Shot 2014-01-29 at 11.12.2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0218" y="4579569"/>
            <a:ext cx="2498541" cy="1907600"/>
          </a:xfrm>
          <a:prstGeom prst="rect">
            <a:avLst/>
          </a:prstGeom>
        </p:spPr>
      </p:pic>
      <p:pic>
        <p:nvPicPr>
          <p:cNvPr id="6" name="Picture 5" descr="Screen Shot 2014-01-29 at 11.14.5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99200" y="4575369"/>
            <a:ext cx="2387600" cy="1828800"/>
          </a:xfrm>
          <a:prstGeom prst="rect">
            <a:avLst/>
          </a:prstGeom>
        </p:spPr>
      </p:pic>
    </p:spTree>
    <p:extLst>
      <p:ext uri="{BB962C8B-B14F-4D97-AF65-F5344CB8AC3E}">
        <p14:creationId xmlns:p14="http://schemas.microsoft.com/office/powerpoint/2010/main" val="39541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Helvetica"/>
                <a:cs typeface="Helvetica"/>
              </a:rPr>
              <a:t>Animated Features by Women</a:t>
            </a:r>
            <a:endParaRPr lang="en-US" sz="2800" dirty="0">
              <a:latin typeface="Helvetica"/>
              <a:cs typeface="Helvetica"/>
            </a:endParaRPr>
          </a:p>
        </p:txBody>
      </p:sp>
      <p:sp>
        <p:nvSpPr>
          <p:cNvPr id="3" name="Content Placeholder 2"/>
          <p:cNvSpPr>
            <a:spLocks noGrp="1"/>
          </p:cNvSpPr>
          <p:nvPr>
            <p:ph idx="1"/>
          </p:nvPr>
        </p:nvSpPr>
        <p:spPr>
          <a:xfrm>
            <a:off x="6967424" y="4530725"/>
            <a:ext cx="2035467" cy="960667"/>
          </a:xfrm>
        </p:spPr>
        <p:txBody>
          <a:bodyPr>
            <a:normAutofit fontScale="92500" lnSpcReduction="20000"/>
          </a:bodyPr>
          <a:lstStyle/>
          <a:p>
            <a:pPr marL="0" indent="0">
              <a:buNone/>
            </a:pPr>
            <a:r>
              <a:rPr lang="en-US" sz="1600" dirty="0" smtClean="0">
                <a:latin typeface="Helvetica"/>
                <a:cs typeface="Helvetica"/>
              </a:rPr>
              <a:t>Brave </a:t>
            </a:r>
          </a:p>
          <a:p>
            <a:pPr marL="0" indent="0">
              <a:buNone/>
            </a:pPr>
            <a:r>
              <a:rPr lang="en-US" sz="1600" dirty="0" smtClean="0">
                <a:latin typeface="Helvetica"/>
                <a:cs typeface="Helvetica"/>
              </a:rPr>
              <a:t>Wreck it Ralph (writer)</a:t>
            </a:r>
          </a:p>
          <a:p>
            <a:pPr marL="0" indent="0">
              <a:buNone/>
            </a:pPr>
            <a:r>
              <a:rPr lang="en-US" sz="1600" dirty="0" smtClean="0">
                <a:latin typeface="Helvetica"/>
                <a:cs typeface="Helvetica"/>
              </a:rPr>
              <a:t>Brenda Chapman</a:t>
            </a:r>
          </a:p>
          <a:p>
            <a:pPr marL="0" indent="0">
              <a:buNone/>
            </a:pPr>
            <a:endParaRPr lang="en-US" sz="1600" dirty="0" smtClean="0">
              <a:latin typeface="Helvetica"/>
              <a:cs typeface="Helvetica"/>
            </a:endParaRPr>
          </a:p>
          <a:p>
            <a:pPr marL="0" indent="0">
              <a:buNone/>
            </a:pPr>
            <a:endParaRPr lang="en-US" sz="1600" dirty="0">
              <a:latin typeface="Helvetica"/>
              <a:cs typeface="Helvetica"/>
            </a:endParaRPr>
          </a:p>
        </p:txBody>
      </p:sp>
      <p:sp>
        <p:nvSpPr>
          <p:cNvPr id="6" name="TextBox 5"/>
          <p:cNvSpPr txBox="1"/>
          <p:nvPr/>
        </p:nvSpPr>
        <p:spPr>
          <a:xfrm>
            <a:off x="886330" y="4554708"/>
            <a:ext cx="1984265" cy="584776"/>
          </a:xfrm>
          <a:prstGeom prst="rect">
            <a:avLst/>
          </a:prstGeom>
          <a:noFill/>
        </p:spPr>
        <p:txBody>
          <a:bodyPr wrap="square" rtlCol="0">
            <a:spAutoFit/>
          </a:bodyPr>
          <a:lstStyle/>
          <a:p>
            <a:r>
              <a:rPr lang="en-US" sz="1600" dirty="0" smtClean="0">
                <a:latin typeface="Helvetica"/>
                <a:cs typeface="Helvetica"/>
              </a:rPr>
              <a:t>Arthur Christmas Sarah Smith</a:t>
            </a:r>
            <a:endParaRPr lang="en-US" sz="1600" dirty="0">
              <a:latin typeface="Helvetica"/>
              <a:cs typeface="Helvetica"/>
            </a:endParaRPr>
          </a:p>
        </p:txBody>
      </p:sp>
      <p:pic>
        <p:nvPicPr>
          <p:cNvPr id="7" name="Picture 6" descr="Screen Shot 2014-02-04 at 14.39.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21" y="1616665"/>
            <a:ext cx="1393522" cy="2223448"/>
          </a:xfrm>
          <a:prstGeom prst="rect">
            <a:avLst/>
          </a:prstGeom>
        </p:spPr>
      </p:pic>
      <p:pic>
        <p:nvPicPr>
          <p:cNvPr id="8" name="Picture 7" descr="Screen Shot 2014-02-04 at 14.4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18" y="1474084"/>
            <a:ext cx="1398022" cy="2486069"/>
          </a:xfrm>
          <a:prstGeom prst="rect">
            <a:avLst/>
          </a:prstGeom>
        </p:spPr>
      </p:pic>
      <p:pic>
        <p:nvPicPr>
          <p:cNvPr id="4" name="Picture 3" descr="Screen Shot 2014-04-03 at 11.26.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335" y="1616665"/>
            <a:ext cx="1393522" cy="2175168"/>
          </a:xfrm>
          <a:prstGeom prst="rect">
            <a:avLst/>
          </a:prstGeom>
        </p:spPr>
      </p:pic>
      <p:sp>
        <p:nvSpPr>
          <p:cNvPr id="5" name="TextBox 4"/>
          <p:cNvSpPr txBox="1"/>
          <p:nvPr/>
        </p:nvSpPr>
        <p:spPr>
          <a:xfrm>
            <a:off x="2963335" y="4530727"/>
            <a:ext cx="1313982" cy="584776"/>
          </a:xfrm>
          <a:prstGeom prst="rect">
            <a:avLst/>
          </a:prstGeom>
          <a:noFill/>
        </p:spPr>
        <p:txBody>
          <a:bodyPr wrap="none" rtlCol="0">
            <a:spAutoFit/>
          </a:bodyPr>
          <a:lstStyle/>
          <a:p>
            <a:r>
              <a:rPr lang="en-US" sz="1600" dirty="0" smtClean="0">
                <a:latin typeface="Helvetica"/>
                <a:cs typeface="Helvetica"/>
              </a:rPr>
              <a:t>Frozen</a:t>
            </a:r>
          </a:p>
          <a:p>
            <a:r>
              <a:rPr lang="en-US" sz="1600" dirty="0" smtClean="0">
                <a:latin typeface="Helvetica"/>
                <a:cs typeface="Helvetica"/>
              </a:rPr>
              <a:t>Jennifer Lee</a:t>
            </a:r>
            <a:endParaRPr lang="en-US" sz="1600" dirty="0">
              <a:latin typeface="Helvetica"/>
              <a:cs typeface="Helvetica"/>
            </a:endParaRPr>
          </a:p>
        </p:txBody>
      </p:sp>
      <p:pic>
        <p:nvPicPr>
          <p:cNvPr id="9" name="Picture 8" descr="Screen Shot 2014-04-03 at 11.36.3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420" y="1616665"/>
            <a:ext cx="1393522" cy="2223448"/>
          </a:xfrm>
          <a:prstGeom prst="rect">
            <a:avLst/>
          </a:prstGeom>
        </p:spPr>
      </p:pic>
      <p:sp>
        <p:nvSpPr>
          <p:cNvPr id="10" name="TextBox 9"/>
          <p:cNvSpPr txBox="1"/>
          <p:nvPr/>
        </p:nvSpPr>
        <p:spPr>
          <a:xfrm>
            <a:off x="4935421" y="4535206"/>
            <a:ext cx="1884640" cy="830997"/>
          </a:xfrm>
          <a:prstGeom prst="rect">
            <a:avLst/>
          </a:prstGeom>
          <a:noFill/>
        </p:spPr>
        <p:txBody>
          <a:bodyPr wrap="square" rtlCol="0">
            <a:spAutoFit/>
          </a:bodyPr>
          <a:lstStyle/>
          <a:p>
            <a:r>
              <a:rPr lang="en-US" sz="1600" dirty="0" smtClean="0">
                <a:latin typeface="Helvetica"/>
                <a:cs typeface="Helvetica"/>
              </a:rPr>
              <a:t>Persepolis</a:t>
            </a:r>
          </a:p>
          <a:p>
            <a:r>
              <a:rPr lang="en-US" sz="1600" dirty="0" err="1" smtClean="0">
                <a:latin typeface="Helvetica"/>
                <a:cs typeface="Helvetica"/>
              </a:rPr>
              <a:t>Marjene</a:t>
            </a:r>
            <a:r>
              <a:rPr lang="en-US" sz="1600" dirty="0" smtClean="0">
                <a:latin typeface="Helvetica"/>
                <a:cs typeface="Helvetica"/>
              </a:rPr>
              <a:t>  </a:t>
            </a:r>
            <a:r>
              <a:rPr lang="en-US" sz="1600" dirty="0" err="1" smtClean="0">
                <a:latin typeface="Helvetica"/>
                <a:cs typeface="Helvetica"/>
              </a:rPr>
              <a:t>Statrapi</a:t>
            </a:r>
            <a:endParaRPr lang="en-US" sz="1600" dirty="0" smtClean="0">
              <a:latin typeface="Helvetica"/>
              <a:cs typeface="Helvetica"/>
            </a:endParaRPr>
          </a:p>
          <a:p>
            <a:r>
              <a:rPr lang="en-US" sz="1600" dirty="0" smtClean="0">
                <a:latin typeface="Helvetica"/>
                <a:cs typeface="Helvetica"/>
              </a:rPr>
              <a:t>   </a:t>
            </a:r>
            <a:endParaRPr lang="en-US" sz="1600" dirty="0">
              <a:latin typeface="Helvetica"/>
              <a:cs typeface="Helvetica"/>
            </a:endParaRPr>
          </a:p>
        </p:txBody>
      </p:sp>
    </p:spTree>
    <p:extLst>
      <p:ext uri="{BB962C8B-B14F-4D97-AF65-F5344CB8AC3E}">
        <p14:creationId xmlns:p14="http://schemas.microsoft.com/office/powerpoint/2010/main" val="318652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pPr>
            <a:r>
              <a:rPr lang="en-US" dirty="0" smtClean="0"/>
              <a:t>Mainstream animated work </a:t>
            </a:r>
            <a:br>
              <a:rPr lang="en-US" dirty="0" smtClean="0"/>
            </a:br>
            <a:r>
              <a:rPr lang="en-US" dirty="0" smtClean="0"/>
              <a:t>created by women in UK</a:t>
            </a:r>
            <a:endParaRPr lang="en-US" dirty="0"/>
          </a:p>
        </p:txBody>
      </p:sp>
      <p:sp>
        <p:nvSpPr>
          <p:cNvPr id="3" name="Content Placeholder 2"/>
          <p:cNvSpPr>
            <a:spLocks noGrp="1"/>
          </p:cNvSpPr>
          <p:nvPr>
            <p:ph idx="1"/>
          </p:nvPr>
        </p:nvSpPr>
        <p:spPr>
          <a:xfrm>
            <a:off x="3519103" y="1820177"/>
            <a:ext cx="8229600" cy="4525963"/>
          </a:xfrm>
        </p:spPr>
        <p:txBody>
          <a:bodyPr>
            <a:normAutofit fontScale="25000" lnSpcReduction="20000"/>
          </a:bodyPr>
          <a:lstStyle/>
          <a:p>
            <a:pPr marL="0" indent="0">
              <a:buNone/>
            </a:pPr>
            <a:r>
              <a:rPr lang="en-US" sz="11600" dirty="0" smtClean="0"/>
              <a:t>Alison </a:t>
            </a:r>
            <a:r>
              <a:rPr lang="en-US" sz="11600" dirty="0" err="1"/>
              <a:t>Snowdon</a:t>
            </a:r>
            <a:r>
              <a:rPr lang="en-US" sz="11600" dirty="0"/>
              <a:t> and David Fine</a:t>
            </a:r>
          </a:p>
          <a:p>
            <a:pPr marL="0" indent="0">
              <a:buNone/>
            </a:pPr>
            <a:r>
              <a:rPr lang="en-US" sz="11600" dirty="0" smtClean="0"/>
              <a:t>An </a:t>
            </a:r>
            <a:r>
              <a:rPr lang="en-US" sz="11600" dirty="0" err="1"/>
              <a:t>Vrombaut</a:t>
            </a:r>
            <a:endParaRPr lang="en-US" sz="11600" dirty="0"/>
          </a:p>
          <a:p>
            <a:pPr marL="0" indent="0">
              <a:buNone/>
            </a:pPr>
            <a:r>
              <a:rPr lang="en-US" sz="11600" dirty="0" smtClean="0"/>
              <a:t>Sarah </a:t>
            </a:r>
            <a:r>
              <a:rPr lang="en-US" sz="11600" dirty="0"/>
              <a:t>Ann Kennedy</a:t>
            </a:r>
          </a:p>
          <a:p>
            <a:pPr marL="0" indent="0">
              <a:buNone/>
            </a:pPr>
            <a:r>
              <a:rPr lang="en-US" sz="11600" dirty="0" smtClean="0"/>
              <a:t>Candy </a:t>
            </a:r>
            <a:r>
              <a:rPr lang="en-US" sz="11600" dirty="0"/>
              <a:t>Guard </a:t>
            </a:r>
          </a:p>
          <a:p>
            <a:pPr marL="0" indent="0">
              <a:buNone/>
            </a:pPr>
            <a:r>
              <a:rPr lang="en-US" sz="11600" dirty="0" smtClean="0"/>
              <a:t>Jackie </a:t>
            </a:r>
            <a:r>
              <a:rPr lang="en-US" sz="11600" dirty="0"/>
              <a:t>Cockle</a:t>
            </a:r>
          </a:p>
          <a:p>
            <a:pPr marL="0" indent="0">
              <a:buNone/>
            </a:pPr>
            <a:r>
              <a:rPr lang="en-US" sz="11600" dirty="0" smtClean="0"/>
              <a:t>Sarah </a:t>
            </a:r>
            <a:r>
              <a:rPr lang="en-US" sz="11600" dirty="0"/>
              <a:t>Gomes and Tim O Sullivan</a:t>
            </a:r>
          </a:p>
          <a:p>
            <a:pPr marL="0" indent="0">
              <a:buNone/>
            </a:pPr>
            <a:r>
              <a:rPr lang="en-US" sz="11600" dirty="0" smtClean="0"/>
              <a:t>Lauren </a:t>
            </a:r>
            <a:r>
              <a:rPr lang="en-US" sz="11600" dirty="0"/>
              <a:t>Child developed by </a:t>
            </a:r>
            <a:r>
              <a:rPr lang="en-US" sz="11600" dirty="0" smtClean="0"/>
              <a:t> </a:t>
            </a:r>
          </a:p>
          <a:p>
            <a:pPr marL="0" indent="0">
              <a:buNone/>
            </a:pPr>
            <a:r>
              <a:rPr lang="en-US" sz="11600" dirty="0" smtClean="0"/>
              <a:t>Kitty </a:t>
            </a:r>
            <a:r>
              <a:rPr lang="en-US" sz="11600" dirty="0"/>
              <a:t>Taylor and Claudia Lloyd</a:t>
            </a:r>
            <a:r>
              <a:rPr lang="en-US" sz="11600" dirty="0" smtClean="0"/>
              <a:t>.</a:t>
            </a:r>
          </a:p>
          <a:p>
            <a:pPr marL="0" indent="0">
              <a:buNone/>
            </a:pPr>
            <a:endParaRPr lang="en-US" dirty="0" smtClean="0"/>
          </a:p>
          <a:p>
            <a:endParaRPr lang="en-US" dirty="0"/>
          </a:p>
        </p:txBody>
      </p:sp>
      <p:sp>
        <p:nvSpPr>
          <p:cNvPr id="5" name="TextBox 4"/>
          <p:cNvSpPr txBox="1"/>
          <p:nvPr/>
        </p:nvSpPr>
        <p:spPr>
          <a:xfrm>
            <a:off x="414681" y="1866240"/>
            <a:ext cx="2513992" cy="3108544"/>
          </a:xfrm>
          <a:prstGeom prst="rect">
            <a:avLst/>
          </a:prstGeom>
          <a:noFill/>
        </p:spPr>
        <p:txBody>
          <a:bodyPr wrap="square" rtlCol="0">
            <a:spAutoFit/>
          </a:bodyPr>
          <a:lstStyle/>
          <a:p>
            <a:r>
              <a:rPr lang="en-US" sz="2800" dirty="0"/>
              <a:t>Bobs Birthday </a:t>
            </a:r>
          </a:p>
          <a:p>
            <a:r>
              <a:rPr lang="en-US" sz="2800" dirty="0" smtClean="0"/>
              <a:t>64 </a:t>
            </a:r>
            <a:r>
              <a:rPr lang="en-US" sz="2800" dirty="0"/>
              <a:t>Zoo </a:t>
            </a:r>
            <a:endParaRPr lang="en-US" sz="2800" dirty="0" smtClean="0"/>
          </a:p>
          <a:p>
            <a:r>
              <a:rPr lang="en-US" sz="2800" dirty="0" err="1" smtClean="0"/>
              <a:t>Crapston</a:t>
            </a:r>
            <a:r>
              <a:rPr lang="en-US" sz="2800" dirty="0" smtClean="0"/>
              <a:t> </a:t>
            </a:r>
            <a:r>
              <a:rPr lang="en-US" sz="2800" dirty="0"/>
              <a:t>Villas </a:t>
            </a:r>
          </a:p>
          <a:p>
            <a:r>
              <a:rPr lang="en-US" sz="2800" dirty="0"/>
              <a:t>Pond Life </a:t>
            </a:r>
            <a:r>
              <a:rPr lang="en-US" sz="2800" dirty="0" smtClean="0"/>
              <a:t>    </a:t>
            </a:r>
          </a:p>
          <a:p>
            <a:r>
              <a:rPr lang="en-US" sz="2800" dirty="0" smtClean="0"/>
              <a:t>Timmy Time     </a:t>
            </a:r>
            <a:endParaRPr lang="en-US" sz="2800" dirty="0"/>
          </a:p>
          <a:p>
            <a:r>
              <a:rPr lang="en-US" sz="2800" dirty="0" smtClean="0"/>
              <a:t>Sarah and Duck </a:t>
            </a:r>
          </a:p>
          <a:p>
            <a:r>
              <a:rPr lang="en-US" sz="2800" dirty="0" smtClean="0"/>
              <a:t>Charlie </a:t>
            </a:r>
            <a:r>
              <a:rPr lang="en-US" sz="2800" dirty="0"/>
              <a:t>and </a:t>
            </a:r>
            <a:r>
              <a:rPr lang="en-US" sz="2800" dirty="0" smtClean="0"/>
              <a:t>Lola</a:t>
            </a:r>
            <a:endParaRPr lang="en-US" sz="2800" dirty="0"/>
          </a:p>
        </p:txBody>
      </p:sp>
      <p:sp>
        <p:nvSpPr>
          <p:cNvPr id="6" name="TextBox 5"/>
          <p:cNvSpPr txBox="1"/>
          <p:nvPr/>
        </p:nvSpPr>
        <p:spPr>
          <a:xfrm>
            <a:off x="3189111" y="20696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7946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4" y="253737"/>
            <a:ext cx="8229600" cy="1143000"/>
          </a:xfrm>
        </p:spPr>
        <p:txBody>
          <a:bodyPr>
            <a:normAutofit fontScale="90000"/>
          </a:bodyPr>
          <a:lstStyle/>
          <a:p>
            <a:pPr algn="l"/>
            <a:r>
              <a:rPr lang="en-US" dirty="0" smtClean="0">
                <a:latin typeface="Helvetica"/>
                <a:cs typeface="Helvetica"/>
              </a:rPr>
              <a:t>Animated shows created </a:t>
            </a:r>
            <a:br>
              <a:rPr lang="en-US" dirty="0" smtClean="0">
                <a:latin typeface="Helvetica"/>
                <a:cs typeface="Helvetica"/>
              </a:rPr>
            </a:br>
            <a:r>
              <a:rPr lang="en-US" dirty="0" smtClean="0">
                <a:latin typeface="Helvetica"/>
                <a:cs typeface="Helvetica"/>
              </a:rPr>
              <a:t>by women today UK and USA</a:t>
            </a:r>
            <a:endParaRPr lang="en-US" dirty="0">
              <a:latin typeface="Helvetica"/>
              <a:cs typeface="Helvetica"/>
            </a:endParaRPr>
          </a:p>
        </p:txBody>
      </p:sp>
      <p:sp>
        <p:nvSpPr>
          <p:cNvPr id="3" name="Content Placeholder 2"/>
          <p:cNvSpPr>
            <a:spLocks noGrp="1"/>
          </p:cNvSpPr>
          <p:nvPr>
            <p:ph idx="1"/>
          </p:nvPr>
        </p:nvSpPr>
        <p:spPr>
          <a:xfrm>
            <a:off x="184645" y="1549777"/>
            <a:ext cx="2684063" cy="4525963"/>
          </a:xfrm>
        </p:spPr>
        <p:txBody>
          <a:bodyPr>
            <a:normAutofit fontScale="85000" lnSpcReduction="20000"/>
          </a:bodyPr>
          <a:lstStyle/>
          <a:p>
            <a:pPr marL="0" indent="0" algn="just">
              <a:buNone/>
            </a:pPr>
            <a:endParaRPr lang="en-US" sz="2800" dirty="0" smtClean="0"/>
          </a:p>
          <a:p>
            <a:pPr marL="0" indent="0" algn="just">
              <a:buNone/>
            </a:pPr>
            <a:endParaRPr lang="en-US" sz="2800" dirty="0" smtClean="0"/>
          </a:p>
          <a:p>
            <a:pPr marL="0" indent="0" algn="just">
              <a:buNone/>
            </a:pPr>
            <a:r>
              <a:rPr lang="en-US" sz="2800" dirty="0" smtClean="0">
                <a:latin typeface="Helvetica"/>
                <a:cs typeface="Helvetica"/>
              </a:rPr>
              <a:t>Dora The Explorer</a:t>
            </a:r>
            <a:endParaRPr lang="en-US" sz="2800" dirty="0">
              <a:latin typeface="Helvetica"/>
              <a:cs typeface="Helvetica"/>
            </a:endParaRPr>
          </a:p>
          <a:p>
            <a:pPr marL="0" indent="0" algn="just">
              <a:buNone/>
            </a:pPr>
            <a:r>
              <a:rPr lang="en-US" sz="2800" dirty="0" smtClean="0">
                <a:latin typeface="Helvetica"/>
                <a:cs typeface="Helvetica"/>
              </a:rPr>
              <a:t>Bobs Birthday</a:t>
            </a:r>
            <a:endParaRPr lang="en-US" sz="2800" dirty="0">
              <a:latin typeface="Helvetica"/>
              <a:cs typeface="Helvetica"/>
            </a:endParaRPr>
          </a:p>
          <a:p>
            <a:pPr marL="0" indent="0">
              <a:buNone/>
            </a:pPr>
            <a:r>
              <a:rPr lang="en-US" sz="2800" dirty="0">
                <a:latin typeface="Helvetica"/>
                <a:cs typeface="Helvetica"/>
              </a:rPr>
              <a:t>64 Zoo Lane </a:t>
            </a:r>
            <a:r>
              <a:rPr lang="en-US" sz="2800" dirty="0" smtClean="0">
                <a:latin typeface="Helvetica"/>
                <a:cs typeface="Helvetica"/>
              </a:rPr>
              <a:t>        </a:t>
            </a:r>
            <a:endParaRPr lang="en-US" sz="2800" dirty="0">
              <a:latin typeface="Helvetica"/>
              <a:cs typeface="Helvetica"/>
            </a:endParaRPr>
          </a:p>
          <a:p>
            <a:pPr marL="0" indent="0">
              <a:buNone/>
            </a:pPr>
            <a:r>
              <a:rPr lang="en-US" sz="2800" dirty="0" err="1">
                <a:latin typeface="Helvetica"/>
                <a:cs typeface="Helvetica"/>
              </a:rPr>
              <a:t>Crapston</a:t>
            </a:r>
            <a:r>
              <a:rPr lang="en-US" sz="2800" dirty="0">
                <a:latin typeface="Helvetica"/>
                <a:cs typeface="Helvetica"/>
              </a:rPr>
              <a:t> Villas </a:t>
            </a:r>
            <a:r>
              <a:rPr lang="en-US" sz="2800" dirty="0" smtClean="0">
                <a:latin typeface="Helvetica"/>
                <a:cs typeface="Helvetica"/>
              </a:rPr>
              <a:t>    </a:t>
            </a:r>
          </a:p>
          <a:p>
            <a:pPr marL="0" indent="0">
              <a:buNone/>
            </a:pPr>
            <a:r>
              <a:rPr lang="en-US" sz="2800" dirty="0" smtClean="0">
                <a:latin typeface="Helvetica"/>
                <a:cs typeface="Helvetica"/>
              </a:rPr>
              <a:t>Pond </a:t>
            </a:r>
            <a:r>
              <a:rPr lang="en-US" sz="2800" dirty="0">
                <a:latin typeface="Helvetica"/>
                <a:cs typeface="Helvetica"/>
              </a:rPr>
              <a:t>Life </a:t>
            </a:r>
            <a:r>
              <a:rPr lang="en-US" sz="2800" dirty="0" smtClean="0">
                <a:latin typeface="Helvetica"/>
                <a:cs typeface="Helvetica"/>
              </a:rPr>
              <a:t>               </a:t>
            </a:r>
          </a:p>
          <a:p>
            <a:pPr marL="0" indent="0">
              <a:buNone/>
            </a:pPr>
            <a:r>
              <a:rPr lang="en-US" sz="2800" dirty="0" smtClean="0">
                <a:latin typeface="Helvetica"/>
                <a:cs typeface="Helvetica"/>
              </a:rPr>
              <a:t>Timmy Time </a:t>
            </a:r>
          </a:p>
          <a:p>
            <a:pPr marL="0" indent="0">
              <a:buNone/>
            </a:pPr>
            <a:r>
              <a:rPr lang="en-US" sz="2800" dirty="0" smtClean="0">
                <a:latin typeface="Helvetica"/>
                <a:cs typeface="Helvetica"/>
              </a:rPr>
              <a:t>Sarah and Duck </a:t>
            </a:r>
          </a:p>
          <a:p>
            <a:pPr marL="0" indent="0">
              <a:buNone/>
            </a:pPr>
            <a:r>
              <a:rPr lang="en-US" sz="2800" dirty="0" smtClean="0">
                <a:latin typeface="Helvetica"/>
                <a:cs typeface="Helvetica"/>
              </a:rPr>
              <a:t>Charlie and Lola     </a:t>
            </a:r>
          </a:p>
          <a:p>
            <a:pPr marL="0" indent="0">
              <a:buNone/>
            </a:pPr>
            <a:r>
              <a:rPr lang="en-US" sz="2800" dirty="0" smtClean="0">
                <a:latin typeface="Helvetica"/>
                <a:cs typeface="Helvetica"/>
              </a:rPr>
              <a:t>Steven Universe</a:t>
            </a:r>
          </a:p>
          <a:p>
            <a:pPr marL="0" indent="0" algn="just">
              <a:buNone/>
            </a:pPr>
            <a:r>
              <a:rPr lang="en-US" sz="2800" dirty="0" smtClean="0">
                <a:latin typeface="Helvetica"/>
                <a:cs typeface="Helvetica"/>
              </a:rPr>
              <a:t>                                </a:t>
            </a:r>
            <a:endParaRPr lang="en-US" sz="2800" dirty="0">
              <a:latin typeface="Helvetica"/>
              <a:cs typeface="Helvetica"/>
            </a:endParaRPr>
          </a:p>
        </p:txBody>
      </p:sp>
      <p:pic>
        <p:nvPicPr>
          <p:cNvPr id="4" name="Picture 3" descr="Screen Shot 2014-01-29 at 15.5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785" y="270467"/>
            <a:ext cx="1504243" cy="1245700"/>
          </a:xfrm>
          <a:prstGeom prst="rect">
            <a:avLst/>
          </a:prstGeom>
        </p:spPr>
      </p:pic>
      <p:sp>
        <p:nvSpPr>
          <p:cNvPr id="5" name="TextBox 4"/>
          <p:cNvSpPr txBox="1"/>
          <p:nvPr/>
        </p:nvSpPr>
        <p:spPr>
          <a:xfrm>
            <a:off x="2838824" y="2273594"/>
            <a:ext cx="6305176" cy="3942105"/>
          </a:xfrm>
          <a:prstGeom prst="rect">
            <a:avLst/>
          </a:prstGeom>
          <a:noFill/>
        </p:spPr>
        <p:txBody>
          <a:bodyPr wrap="square" rtlCol="0">
            <a:spAutoFit/>
          </a:bodyPr>
          <a:lstStyle/>
          <a:p>
            <a:pPr algn="just">
              <a:lnSpc>
                <a:spcPct val="120000"/>
              </a:lnSpc>
            </a:pPr>
            <a:r>
              <a:rPr lang="en-US" sz="1900" dirty="0" smtClean="0">
                <a:latin typeface="Helvetica"/>
                <a:cs typeface="Helvetica"/>
              </a:rPr>
              <a:t>Co </a:t>
            </a:r>
            <a:r>
              <a:rPr lang="en-US" sz="1900" dirty="0">
                <a:latin typeface="Helvetica"/>
                <a:cs typeface="Helvetica"/>
              </a:rPr>
              <a:t>creator  Valerie Walsh </a:t>
            </a:r>
          </a:p>
          <a:p>
            <a:pPr>
              <a:lnSpc>
                <a:spcPct val="120000"/>
              </a:lnSpc>
            </a:pPr>
            <a:r>
              <a:rPr lang="en-US" sz="1900" dirty="0" smtClean="0">
                <a:latin typeface="Helvetica"/>
                <a:cs typeface="Helvetica"/>
              </a:rPr>
              <a:t>Alison </a:t>
            </a:r>
            <a:r>
              <a:rPr lang="en-US" sz="1900" dirty="0" err="1">
                <a:latin typeface="Helvetica"/>
                <a:cs typeface="Helvetica"/>
              </a:rPr>
              <a:t>Snowdon</a:t>
            </a:r>
            <a:r>
              <a:rPr lang="en-US" sz="1900" dirty="0">
                <a:latin typeface="Helvetica"/>
                <a:cs typeface="Helvetica"/>
              </a:rPr>
              <a:t> and David Fine</a:t>
            </a:r>
          </a:p>
          <a:p>
            <a:pPr>
              <a:lnSpc>
                <a:spcPct val="120000"/>
              </a:lnSpc>
            </a:pPr>
            <a:r>
              <a:rPr lang="en-US" sz="1900" dirty="0" smtClean="0">
                <a:latin typeface="Helvetica"/>
                <a:cs typeface="Helvetica"/>
              </a:rPr>
              <a:t>An </a:t>
            </a:r>
            <a:r>
              <a:rPr lang="en-US" sz="1900" dirty="0" err="1">
                <a:latin typeface="Helvetica"/>
                <a:cs typeface="Helvetica"/>
              </a:rPr>
              <a:t>Vrombaut</a:t>
            </a:r>
            <a:endParaRPr lang="en-US" sz="1900" dirty="0">
              <a:latin typeface="Helvetica"/>
              <a:cs typeface="Helvetica"/>
            </a:endParaRPr>
          </a:p>
          <a:p>
            <a:pPr>
              <a:lnSpc>
                <a:spcPct val="120000"/>
              </a:lnSpc>
            </a:pPr>
            <a:r>
              <a:rPr lang="en-US" sz="1900" dirty="0" smtClean="0">
                <a:latin typeface="Helvetica"/>
                <a:cs typeface="Helvetica"/>
              </a:rPr>
              <a:t>Sarah </a:t>
            </a:r>
            <a:r>
              <a:rPr lang="en-US" sz="1900" dirty="0">
                <a:latin typeface="Helvetica"/>
                <a:cs typeface="Helvetica"/>
              </a:rPr>
              <a:t>Ann Kennedy</a:t>
            </a:r>
          </a:p>
          <a:p>
            <a:pPr>
              <a:lnSpc>
                <a:spcPct val="120000"/>
              </a:lnSpc>
            </a:pPr>
            <a:r>
              <a:rPr lang="en-US" sz="1900" dirty="0" smtClean="0">
                <a:latin typeface="Helvetica"/>
                <a:cs typeface="Helvetica"/>
              </a:rPr>
              <a:t>Candy </a:t>
            </a:r>
            <a:r>
              <a:rPr lang="en-US" sz="1900" dirty="0">
                <a:latin typeface="Helvetica"/>
                <a:cs typeface="Helvetica"/>
              </a:rPr>
              <a:t>Guard </a:t>
            </a:r>
          </a:p>
          <a:p>
            <a:pPr>
              <a:lnSpc>
                <a:spcPct val="120000"/>
              </a:lnSpc>
            </a:pPr>
            <a:r>
              <a:rPr lang="en-US" sz="1900" dirty="0" smtClean="0">
                <a:latin typeface="Helvetica"/>
                <a:cs typeface="Helvetica"/>
              </a:rPr>
              <a:t>Jackie </a:t>
            </a:r>
            <a:r>
              <a:rPr lang="en-US" sz="1900" dirty="0">
                <a:latin typeface="Helvetica"/>
                <a:cs typeface="Helvetica"/>
              </a:rPr>
              <a:t>Cockle</a:t>
            </a:r>
          </a:p>
          <a:p>
            <a:pPr>
              <a:lnSpc>
                <a:spcPct val="120000"/>
              </a:lnSpc>
            </a:pPr>
            <a:r>
              <a:rPr lang="en-US" sz="1900" dirty="0" smtClean="0">
                <a:latin typeface="Helvetica"/>
                <a:cs typeface="Helvetica"/>
              </a:rPr>
              <a:t>Sarah </a:t>
            </a:r>
            <a:r>
              <a:rPr lang="en-US" sz="1900" dirty="0">
                <a:latin typeface="Helvetica"/>
                <a:cs typeface="Helvetica"/>
              </a:rPr>
              <a:t>Gomes and Tim O Sullivan</a:t>
            </a:r>
          </a:p>
          <a:p>
            <a:pPr>
              <a:lnSpc>
                <a:spcPct val="120000"/>
              </a:lnSpc>
            </a:pPr>
            <a:r>
              <a:rPr lang="en-US" sz="1900" dirty="0" smtClean="0">
                <a:latin typeface="Helvetica"/>
                <a:cs typeface="Helvetica"/>
              </a:rPr>
              <a:t>Lauren Child, Kitty </a:t>
            </a:r>
            <a:r>
              <a:rPr lang="en-US" sz="1900" dirty="0">
                <a:latin typeface="Helvetica"/>
                <a:cs typeface="Helvetica"/>
              </a:rPr>
              <a:t>Taylor and Claudia </a:t>
            </a:r>
            <a:r>
              <a:rPr lang="en-US" sz="1900" dirty="0" smtClean="0">
                <a:latin typeface="Helvetica"/>
                <a:cs typeface="Helvetica"/>
              </a:rPr>
              <a:t>Lloyd </a:t>
            </a:r>
            <a:endParaRPr lang="en-US" sz="1900" dirty="0">
              <a:latin typeface="Helvetica"/>
              <a:cs typeface="Helvetica"/>
            </a:endParaRPr>
          </a:p>
          <a:p>
            <a:pPr algn="just">
              <a:lnSpc>
                <a:spcPct val="120000"/>
              </a:lnSpc>
            </a:pPr>
            <a:r>
              <a:rPr lang="en-US" sz="1900" dirty="0" smtClean="0">
                <a:latin typeface="Helvetica"/>
                <a:cs typeface="Helvetica"/>
              </a:rPr>
              <a:t>Rebecca </a:t>
            </a:r>
            <a:r>
              <a:rPr lang="en-US" sz="1900" dirty="0">
                <a:latin typeface="Helvetica"/>
                <a:cs typeface="Helvetica"/>
              </a:rPr>
              <a:t>Sugar  first female  sole creator of a series </a:t>
            </a:r>
            <a:r>
              <a:rPr lang="en-US" sz="1900" dirty="0" smtClean="0">
                <a:latin typeface="Helvetica"/>
                <a:cs typeface="Helvetica"/>
              </a:rPr>
              <a:t>on  Cartoon Network</a:t>
            </a:r>
            <a:r>
              <a:rPr lang="en-US" sz="1900" dirty="0">
                <a:latin typeface="Helvetica"/>
                <a:cs typeface="Helvetica"/>
              </a:rPr>
              <a:t>. </a:t>
            </a:r>
          </a:p>
          <a:p>
            <a:pPr>
              <a:lnSpc>
                <a:spcPct val="120000"/>
              </a:lnSpc>
            </a:pPr>
            <a:endParaRPr lang="en-US" sz="1900" dirty="0"/>
          </a:p>
        </p:txBody>
      </p:sp>
    </p:spTree>
    <p:extLst>
      <p:ext uri="{BB962C8B-B14F-4D97-AF65-F5344CB8AC3E}">
        <p14:creationId xmlns:p14="http://schemas.microsoft.com/office/powerpoint/2010/main" val="180422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712" y="274639"/>
            <a:ext cx="8229600" cy="1143000"/>
          </a:xfrm>
        </p:spPr>
        <p:txBody>
          <a:bodyPr/>
          <a:lstStyle/>
          <a:p>
            <a:pPr algn="l"/>
            <a:r>
              <a:rPr lang="en-US" dirty="0" smtClean="0"/>
              <a:t> Women short Film makers</a:t>
            </a:r>
            <a:endParaRPr lang="en-US" dirty="0"/>
          </a:p>
        </p:txBody>
      </p:sp>
      <p:sp>
        <p:nvSpPr>
          <p:cNvPr id="3" name="Content Placeholder 2"/>
          <p:cNvSpPr>
            <a:spLocks noGrp="1"/>
          </p:cNvSpPr>
          <p:nvPr>
            <p:ph idx="1"/>
          </p:nvPr>
        </p:nvSpPr>
        <p:spPr>
          <a:xfrm>
            <a:off x="1035756" y="1605785"/>
            <a:ext cx="3296356" cy="4525963"/>
          </a:xfrm>
        </p:spPr>
        <p:txBody>
          <a:bodyPr>
            <a:normAutofit/>
          </a:bodyPr>
          <a:lstStyle/>
          <a:p>
            <a:pPr marL="0" indent="0">
              <a:lnSpc>
                <a:spcPct val="90000"/>
              </a:lnSpc>
              <a:buNone/>
            </a:pPr>
            <a:r>
              <a:rPr lang="en-US" dirty="0" smtClean="0"/>
              <a:t>Joanna Quinn</a:t>
            </a:r>
          </a:p>
          <a:p>
            <a:pPr marL="0" indent="0">
              <a:lnSpc>
                <a:spcPct val="90000"/>
              </a:lnSpc>
              <a:buNone/>
            </a:pPr>
            <a:r>
              <a:rPr lang="en-US" dirty="0" smtClean="0"/>
              <a:t>Sarah Cox</a:t>
            </a:r>
          </a:p>
          <a:p>
            <a:pPr marL="0" indent="0">
              <a:lnSpc>
                <a:spcPct val="90000"/>
              </a:lnSpc>
              <a:buNone/>
            </a:pPr>
            <a:r>
              <a:rPr lang="en-US" dirty="0" smtClean="0"/>
              <a:t>Ruth </a:t>
            </a:r>
            <a:r>
              <a:rPr lang="en-US" dirty="0" err="1" smtClean="0"/>
              <a:t>Lingford</a:t>
            </a:r>
            <a:endParaRPr lang="en-US" dirty="0" smtClean="0"/>
          </a:p>
          <a:p>
            <a:pPr marL="0" indent="0">
              <a:lnSpc>
                <a:spcPct val="90000"/>
              </a:lnSpc>
              <a:buNone/>
            </a:pPr>
            <a:r>
              <a:rPr lang="en-US" dirty="0" smtClean="0"/>
              <a:t>Susie Templeton</a:t>
            </a:r>
          </a:p>
          <a:p>
            <a:pPr marL="0" indent="0">
              <a:lnSpc>
                <a:spcPct val="90000"/>
              </a:lnSpc>
              <a:buNone/>
            </a:pPr>
            <a:r>
              <a:rPr lang="en-US" dirty="0" smtClean="0"/>
              <a:t>Petra Freeman</a:t>
            </a:r>
          </a:p>
        </p:txBody>
      </p:sp>
      <p:sp>
        <p:nvSpPr>
          <p:cNvPr id="5" name="TextBox 4"/>
          <p:cNvSpPr txBox="1"/>
          <p:nvPr/>
        </p:nvSpPr>
        <p:spPr>
          <a:xfrm>
            <a:off x="4586122" y="1596486"/>
            <a:ext cx="3499555" cy="3373231"/>
          </a:xfrm>
          <a:prstGeom prst="rect">
            <a:avLst/>
          </a:prstGeom>
          <a:noFill/>
        </p:spPr>
        <p:txBody>
          <a:bodyPr wrap="square" rtlCol="0">
            <a:spAutoFit/>
          </a:bodyPr>
          <a:lstStyle/>
          <a:p>
            <a:r>
              <a:rPr lang="en-US" sz="3200" dirty="0" smtClean="0"/>
              <a:t>Sylvie </a:t>
            </a:r>
            <a:r>
              <a:rPr lang="en-US" sz="3200" dirty="0" err="1" smtClean="0"/>
              <a:t>Bringas</a:t>
            </a:r>
            <a:endParaRPr lang="en-US" sz="3200" dirty="0" smtClean="0"/>
          </a:p>
          <a:p>
            <a:pPr>
              <a:lnSpc>
                <a:spcPct val="110000"/>
              </a:lnSpc>
            </a:pPr>
            <a:r>
              <a:rPr lang="en-US" sz="3200" dirty="0" err="1" smtClean="0"/>
              <a:t>Gaelle</a:t>
            </a:r>
            <a:r>
              <a:rPr lang="en-US" sz="3200" dirty="0" smtClean="0"/>
              <a:t> Denis</a:t>
            </a:r>
          </a:p>
          <a:p>
            <a:r>
              <a:rPr lang="en-US" sz="3200" dirty="0" smtClean="0"/>
              <a:t>Alison de </a:t>
            </a:r>
            <a:r>
              <a:rPr lang="en-US" sz="3200" dirty="0" err="1" smtClean="0"/>
              <a:t>Vere</a:t>
            </a:r>
            <a:endParaRPr lang="en-US" sz="3200" dirty="0" smtClean="0"/>
          </a:p>
          <a:p>
            <a:r>
              <a:rPr lang="en-US" sz="3200" dirty="0" smtClean="0"/>
              <a:t>Emma Calder</a:t>
            </a:r>
          </a:p>
          <a:p>
            <a:r>
              <a:rPr lang="en-US" sz="3200" dirty="0" err="1" smtClean="0"/>
              <a:t>Marjut</a:t>
            </a:r>
            <a:r>
              <a:rPr lang="en-US" sz="3200" dirty="0" smtClean="0"/>
              <a:t> </a:t>
            </a:r>
            <a:r>
              <a:rPr lang="en-US" sz="3200" dirty="0" err="1"/>
              <a:t>Rimminen</a:t>
            </a:r>
            <a:endParaRPr lang="en-US" sz="3200" dirty="0"/>
          </a:p>
          <a:p>
            <a:endParaRPr lang="en-US" sz="3200" dirty="0" smtClean="0"/>
          </a:p>
          <a:p>
            <a:endParaRPr lang="en-US" dirty="0"/>
          </a:p>
        </p:txBody>
      </p:sp>
    </p:spTree>
    <p:extLst>
      <p:ext uri="{BB962C8B-B14F-4D97-AF65-F5344CB8AC3E}">
        <p14:creationId xmlns:p14="http://schemas.microsoft.com/office/powerpoint/2010/main" val="3395042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24" y="637525"/>
            <a:ext cx="8229600" cy="1143000"/>
          </a:xfrm>
        </p:spPr>
        <p:txBody>
          <a:bodyPr>
            <a:normAutofit/>
          </a:bodyPr>
          <a:lstStyle/>
          <a:p>
            <a:r>
              <a:rPr lang="en-GB" dirty="0" smtClean="0">
                <a:latin typeface="Helvetica"/>
                <a:cs typeface="Helvetica"/>
              </a:rPr>
              <a:t>Spot the difference!</a:t>
            </a:r>
            <a:endParaRPr lang="en-GB" dirty="0">
              <a:latin typeface="Helvetica"/>
              <a:cs typeface="Helvetica"/>
            </a:endParaRPr>
          </a:p>
        </p:txBody>
      </p:sp>
      <p:pic>
        <p:nvPicPr>
          <p:cNvPr id="3" name="Content Placeholder 2" descr="Screen Shot 2014-01-29 at 10.30.04.png"/>
          <p:cNvPicPr>
            <a:picLocks noGrp="1" noChangeAspect="1"/>
          </p:cNvPicPr>
          <p:nvPr>
            <p:ph idx="1"/>
          </p:nvPr>
        </p:nvPicPr>
        <p:blipFill>
          <a:blip r:embed="rId3" cstate="print">
            <a:extLst>
              <a:ext uri="{28A0092B-C50C-407E-A947-70E740481C1C}">
                <a14:useLocalDpi xmlns:a14="http://schemas.microsoft.com/office/drawing/2010/main"/>
              </a:ext>
            </a:extLst>
          </a:blip>
          <a:srcRect l="-51896" r="-51896"/>
          <a:stretch>
            <a:fillRect/>
          </a:stretch>
        </p:blipFill>
        <p:spPr>
          <a:xfrm>
            <a:off x="5643267" y="3009789"/>
            <a:ext cx="3763441" cy="2069983"/>
          </a:xfrm>
        </p:spPr>
      </p:pic>
      <p:pic>
        <p:nvPicPr>
          <p:cNvPr id="5" name="Picture 4" descr="Screen Shot 2014-01-29 at 10.31.1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5243" y="2999226"/>
            <a:ext cx="2990113" cy="2063921"/>
          </a:xfrm>
          <a:prstGeom prst="rect">
            <a:avLst/>
          </a:prstGeom>
        </p:spPr>
      </p:pic>
      <p:pic>
        <p:nvPicPr>
          <p:cNvPr id="6" name="Picture 5" descr="Screen Shot 2014-01-29 at 10.32.1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9319" y="2987007"/>
            <a:ext cx="1962831" cy="2069983"/>
          </a:xfrm>
          <a:prstGeom prst="rect">
            <a:avLst/>
          </a:prstGeom>
        </p:spPr>
      </p:pic>
    </p:spTree>
    <p:extLst>
      <p:ext uri="{BB962C8B-B14F-4D97-AF65-F5344CB8AC3E}">
        <p14:creationId xmlns:p14="http://schemas.microsoft.com/office/powerpoint/2010/main" val="39397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23205"/>
            <a:ext cx="8229600" cy="1143000"/>
          </a:xfrm>
        </p:spPr>
        <p:txBody>
          <a:bodyPr>
            <a:normAutofit fontScale="90000"/>
          </a:bodyPr>
          <a:lstStyle/>
          <a:p>
            <a:r>
              <a:rPr lang="en-US" dirty="0" smtClean="0">
                <a:latin typeface="Helvetica"/>
                <a:cs typeface="Helvetica"/>
              </a:rPr>
              <a:t>Women’s Symposium Contributors</a:t>
            </a:r>
            <a:endParaRPr lang="en-US" dirty="0">
              <a:latin typeface="Helvetica"/>
              <a:cs typeface="Helvetica"/>
            </a:endParaRPr>
          </a:p>
        </p:txBody>
      </p:sp>
      <p:sp>
        <p:nvSpPr>
          <p:cNvPr id="3" name="Content Placeholder 2"/>
          <p:cNvSpPr>
            <a:spLocks noGrp="1"/>
          </p:cNvSpPr>
          <p:nvPr>
            <p:ph idx="1"/>
          </p:nvPr>
        </p:nvSpPr>
        <p:spPr>
          <a:xfrm>
            <a:off x="573831" y="1513800"/>
            <a:ext cx="3547046" cy="4741559"/>
          </a:xfrm>
        </p:spPr>
        <p:txBody>
          <a:bodyPr>
            <a:noAutofit/>
          </a:bodyPr>
          <a:lstStyle/>
          <a:p>
            <a:pPr marL="0" indent="0">
              <a:buNone/>
            </a:pPr>
            <a:r>
              <a:rPr lang="en-US" sz="2800" dirty="0" smtClean="0">
                <a:latin typeface="Helvetica"/>
                <a:cs typeface="Helvetica"/>
              </a:rPr>
              <a:t>Candy Guard  </a:t>
            </a:r>
          </a:p>
          <a:p>
            <a:pPr marL="0" indent="0">
              <a:buNone/>
            </a:pPr>
            <a:r>
              <a:rPr lang="en-US" sz="2800" dirty="0" smtClean="0">
                <a:latin typeface="Helvetica"/>
                <a:cs typeface="Helvetica"/>
              </a:rPr>
              <a:t>Jackie Edwards </a:t>
            </a:r>
          </a:p>
          <a:p>
            <a:pPr marL="0" indent="0">
              <a:buNone/>
            </a:pPr>
            <a:r>
              <a:rPr lang="en-US" sz="2800" dirty="0" smtClean="0">
                <a:latin typeface="Helvetica"/>
                <a:cs typeface="Helvetica"/>
              </a:rPr>
              <a:t>Jackie Cockle</a:t>
            </a:r>
          </a:p>
          <a:p>
            <a:pPr marL="0" indent="0">
              <a:buNone/>
            </a:pPr>
            <a:r>
              <a:rPr lang="en-US" sz="2800" dirty="0" smtClean="0">
                <a:latin typeface="Helvetica"/>
                <a:cs typeface="Helvetica"/>
              </a:rPr>
              <a:t>Jean Flynn          </a:t>
            </a:r>
          </a:p>
          <a:p>
            <a:pPr marL="0" indent="0">
              <a:buNone/>
            </a:pPr>
            <a:r>
              <a:rPr lang="en-US" sz="2800" dirty="0" smtClean="0">
                <a:latin typeface="Helvetica"/>
                <a:cs typeface="Helvetica"/>
              </a:rPr>
              <a:t>Jayne Piling          </a:t>
            </a:r>
          </a:p>
          <a:p>
            <a:pPr marL="0" indent="0">
              <a:buNone/>
            </a:pPr>
            <a:r>
              <a:rPr lang="en-US" sz="2800" dirty="0" smtClean="0">
                <a:latin typeface="Helvetica"/>
                <a:cs typeface="Helvetica"/>
              </a:rPr>
              <a:t>Anna Gregory </a:t>
            </a:r>
          </a:p>
          <a:p>
            <a:pPr marL="0" indent="0">
              <a:buNone/>
            </a:pPr>
            <a:r>
              <a:rPr lang="en-US" sz="2800" dirty="0" smtClean="0">
                <a:latin typeface="Helvetica"/>
                <a:cs typeface="Helvetica"/>
              </a:rPr>
              <a:t>Sarah Ann Kennedy </a:t>
            </a:r>
            <a:endParaRPr lang="en-US" sz="2800" dirty="0">
              <a:latin typeface="Helvetica"/>
              <a:cs typeface="Helvetica"/>
            </a:endParaRPr>
          </a:p>
        </p:txBody>
      </p:sp>
      <p:sp>
        <p:nvSpPr>
          <p:cNvPr id="4" name="TextBox 3"/>
          <p:cNvSpPr txBox="1"/>
          <p:nvPr/>
        </p:nvSpPr>
        <p:spPr>
          <a:xfrm>
            <a:off x="3930460" y="1480981"/>
            <a:ext cx="4989107" cy="3939540"/>
          </a:xfrm>
          <a:prstGeom prst="rect">
            <a:avLst/>
          </a:prstGeom>
          <a:noFill/>
        </p:spPr>
        <p:txBody>
          <a:bodyPr wrap="square" rtlCol="0">
            <a:spAutoFit/>
          </a:bodyPr>
          <a:lstStyle/>
          <a:p>
            <a:pPr>
              <a:lnSpc>
                <a:spcPct val="130000"/>
              </a:lnSpc>
            </a:pPr>
            <a:r>
              <a:rPr lang="en-US" sz="2500" dirty="0" smtClean="0">
                <a:latin typeface="Helvetica"/>
                <a:cs typeface="Helvetica"/>
              </a:rPr>
              <a:t>Creator </a:t>
            </a:r>
            <a:r>
              <a:rPr lang="en-US" sz="2500" dirty="0">
                <a:latin typeface="Helvetica"/>
                <a:cs typeface="Helvetica"/>
              </a:rPr>
              <a:t>of Pond Life. Novelist</a:t>
            </a:r>
          </a:p>
          <a:p>
            <a:pPr>
              <a:lnSpc>
                <a:spcPct val="130000"/>
              </a:lnSpc>
            </a:pPr>
            <a:r>
              <a:rPr lang="en-US" sz="2500" dirty="0" smtClean="0">
                <a:latin typeface="Helvetica"/>
                <a:cs typeface="Helvetica"/>
              </a:rPr>
              <a:t>Head </a:t>
            </a:r>
            <a:r>
              <a:rPr lang="en-US" sz="2500" dirty="0">
                <a:latin typeface="Helvetica"/>
                <a:cs typeface="Helvetica"/>
              </a:rPr>
              <a:t>of Acquisitions CBBC</a:t>
            </a:r>
          </a:p>
          <a:p>
            <a:pPr>
              <a:lnSpc>
                <a:spcPct val="130000"/>
              </a:lnSpc>
            </a:pPr>
            <a:r>
              <a:rPr lang="en-US" sz="2500" dirty="0" smtClean="0">
                <a:latin typeface="Helvetica"/>
                <a:cs typeface="Helvetica"/>
              </a:rPr>
              <a:t>Creator </a:t>
            </a:r>
            <a:r>
              <a:rPr lang="en-US" sz="2500" dirty="0">
                <a:latin typeface="Helvetica"/>
                <a:cs typeface="Helvetica"/>
              </a:rPr>
              <a:t>of Timmy Time</a:t>
            </a:r>
          </a:p>
          <a:p>
            <a:pPr>
              <a:lnSpc>
                <a:spcPct val="130000"/>
              </a:lnSpc>
            </a:pPr>
            <a:r>
              <a:rPr lang="en-US" sz="2500" dirty="0" smtClean="0">
                <a:latin typeface="Helvetica"/>
                <a:cs typeface="Helvetica"/>
              </a:rPr>
              <a:t>Creative </a:t>
            </a:r>
            <a:r>
              <a:rPr lang="en-US" sz="2500" dirty="0">
                <a:latin typeface="Helvetica"/>
                <a:cs typeface="Helvetica"/>
              </a:rPr>
              <a:t>Producer Cosgrove Hall</a:t>
            </a:r>
          </a:p>
          <a:p>
            <a:pPr>
              <a:lnSpc>
                <a:spcPct val="130000"/>
              </a:lnSpc>
            </a:pPr>
            <a:r>
              <a:rPr lang="en-US" sz="2500" dirty="0" smtClean="0">
                <a:latin typeface="Helvetica"/>
                <a:cs typeface="Helvetica"/>
              </a:rPr>
              <a:t>Director </a:t>
            </a:r>
            <a:r>
              <a:rPr lang="en-US" sz="2500" dirty="0">
                <a:latin typeface="Helvetica"/>
                <a:cs typeface="Helvetica"/>
              </a:rPr>
              <a:t>British Animation Awards</a:t>
            </a:r>
          </a:p>
          <a:p>
            <a:pPr>
              <a:lnSpc>
                <a:spcPct val="130000"/>
              </a:lnSpc>
            </a:pPr>
            <a:r>
              <a:rPr lang="en-US" sz="2500" dirty="0" smtClean="0">
                <a:latin typeface="Helvetica"/>
                <a:cs typeface="Helvetica"/>
              </a:rPr>
              <a:t>UK </a:t>
            </a:r>
            <a:r>
              <a:rPr lang="en-US" sz="2500" dirty="0">
                <a:latin typeface="Helvetica"/>
                <a:cs typeface="Helvetica"/>
              </a:rPr>
              <a:t>Animated Women</a:t>
            </a:r>
          </a:p>
          <a:p>
            <a:pPr>
              <a:lnSpc>
                <a:spcPct val="130000"/>
              </a:lnSpc>
            </a:pPr>
            <a:r>
              <a:rPr lang="en-US" sz="2500" dirty="0" err="1" smtClean="0">
                <a:latin typeface="Helvetica"/>
                <a:cs typeface="Helvetica"/>
              </a:rPr>
              <a:t>Crapston</a:t>
            </a:r>
            <a:r>
              <a:rPr lang="en-US" sz="2500" dirty="0" smtClean="0">
                <a:latin typeface="Helvetica"/>
                <a:cs typeface="Helvetica"/>
              </a:rPr>
              <a:t> </a:t>
            </a:r>
            <a:r>
              <a:rPr lang="en-US" sz="2500" dirty="0">
                <a:latin typeface="Helvetica"/>
                <a:cs typeface="Helvetica"/>
              </a:rPr>
              <a:t>Villas, </a:t>
            </a:r>
            <a:r>
              <a:rPr lang="en-US" sz="2500" dirty="0" err="1">
                <a:latin typeface="Helvetica"/>
                <a:cs typeface="Helvetica"/>
              </a:rPr>
              <a:t>Peppa</a:t>
            </a:r>
            <a:r>
              <a:rPr lang="en-US" sz="2500" dirty="0">
                <a:latin typeface="Helvetica"/>
                <a:cs typeface="Helvetica"/>
              </a:rPr>
              <a:t> Pig</a:t>
            </a:r>
          </a:p>
          <a:p>
            <a:endParaRPr lang="en-US" dirty="0"/>
          </a:p>
        </p:txBody>
      </p:sp>
    </p:spTree>
    <p:extLst>
      <p:ext uri="{BB962C8B-B14F-4D97-AF65-F5344CB8AC3E}">
        <p14:creationId xmlns:p14="http://schemas.microsoft.com/office/powerpoint/2010/main" val="3797537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p:txBody>
          <a:bodyPr/>
          <a:lstStyle/>
          <a:p>
            <a:pPr marL="0" indent="0">
              <a:buNone/>
            </a:pPr>
            <a:r>
              <a:rPr lang="en-US" dirty="0" smtClean="0"/>
              <a:t>Do women have the same opportunities as men?</a:t>
            </a:r>
            <a:endParaRPr lang="en-US" dirty="0"/>
          </a:p>
        </p:txBody>
      </p:sp>
      <p:sp>
        <p:nvSpPr>
          <p:cNvPr id="4" name="Rectangle 3"/>
          <p:cNvSpPr/>
          <p:nvPr/>
        </p:nvSpPr>
        <p:spPr>
          <a:xfrm>
            <a:off x="606611" y="2901611"/>
            <a:ext cx="7237506" cy="369332"/>
          </a:xfrm>
          <a:prstGeom prst="rect">
            <a:avLst/>
          </a:prstGeom>
        </p:spPr>
        <p:txBody>
          <a:bodyPr wrap="square">
            <a:spAutoFit/>
          </a:bodyPr>
          <a:lstStyle/>
          <a:p>
            <a:r>
              <a:rPr lang="en-GB" dirty="0" smtClean="0"/>
              <a:t>In the UK there are </a:t>
            </a:r>
            <a:r>
              <a:rPr lang="en-GB" dirty="0"/>
              <a:t>only 40% </a:t>
            </a:r>
            <a:r>
              <a:rPr lang="en-GB" dirty="0" smtClean="0"/>
              <a:t>in the  </a:t>
            </a:r>
            <a:r>
              <a:rPr lang="en-GB" dirty="0"/>
              <a:t>total workforce which is </a:t>
            </a:r>
            <a:r>
              <a:rPr lang="en-GB" dirty="0" smtClean="0"/>
              <a:t>4,600</a:t>
            </a:r>
            <a:endParaRPr lang="en-GB" dirty="0"/>
          </a:p>
        </p:txBody>
      </p:sp>
      <p:sp>
        <p:nvSpPr>
          <p:cNvPr id="5" name="Rectangle 4"/>
          <p:cNvSpPr/>
          <p:nvPr/>
        </p:nvSpPr>
        <p:spPr>
          <a:xfrm>
            <a:off x="636494" y="3540842"/>
            <a:ext cx="4572000" cy="2585323"/>
          </a:xfrm>
          <a:prstGeom prst="rect">
            <a:avLst/>
          </a:prstGeom>
        </p:spPr>
        <p:txBody>
          <a:bodyPr>
            <a:spAutoFit/>
          </a:bodyPr>
          <a:lstStyle/>
          <a:p>
            <a:r>
              <a:rPr lang="en-GB" dirty="0"/>
              <a:t>47% Strategic management</a:t>
            </a:r>
          </a:p>
          <a:p>
            <a:r>
              <a:rPr lang="en-GB" dirty="0"/>
              <a:t>46% Creative Development</a:t>
            </a:r>
          </a:p>
          <a:p>
            <a:r>
              <a:rPr lang="en-GB" dirty="0"/>
              <a:t>45% Production</a:t>
            </a:r>
          </a:p>
          <a:p>
            <a:r>
              <a:rPr lang="en-GB" dirty="0"/>
              <a:t>65% Legal</a:t>
            </a:r>
          </a:p>
          <a:p>
            <a:r>
              <a:rPr lang="en-GB" dirty="0"/>
              <a:t>28% Art and Design</a:t>
            </a:r>
          </a:p>
          <a:p>
            <a:r>
              <a:rPr lang="en-GB" dirty="0"/>
              <a:t>21% Animators</a:t>
            </a:r>
          </a:p>
          <a:p>
            <a:r>
              <a:rPr lang="en-GB" dirty="0"/>
              <a:t>27% Editing</a:t>
            </a:r>
          </a:p>
          <a:p>
            <a:r>
              <a:rPr lang="en-GB" dirty="0"/>
              <a:t>81% Distribution, Sales and Marketing</a:t>
            </a:r>
          </a:p>
          <a:p>
            <a:r>
              <a:rPr lang="en-GB" dirty="0"/>
              <a:t>54% Business Management</a:t>
            </a:r>
          </a:p>
        </p:txBody>
      </p:sp>
    </p:spTree>
    <p:extLst>
      <p:ext uri="{BB962C8B-B14F-4D97-AF65-F5344CB8AC3E}">
        <p14:creationId xmlns:p14="http://schemas.microsoft.com/office/powerpoint/2010/main" val="16335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Helvetica"/>
                <a:cs typeface="Helvetica"/>
              </a:rPr>
              <a:t>Sarah Ann Kennedy</a:t>
            </a:r>
            <a:r>
              <a:rPr lang="en-US" sz="2800" dirty="0" smtClean="0">
                <a:latin typeface="Helvetica"/>
                <a:cs typeface="Helvetica"/>
              </a:rPr>
              <a:t/>
            </a:r>
            <a:br>
              <a:rPr lang="en-US" sz="2800" dirty="0" smtClean="0">
                <a:latin typeface="Helvetica"/>
                <a:cs typeface="Helvetica"/>
              </a:rPr>
            </a:br>
            <a:r>
              <a:rPr lang="en-US" sz="2800" dirty="0" smtClean="0">
                <a:latin typeface="Helvetica"/>
                <a:cs typeface="Helvetica"/>
              </a:rPr>
              <a:t>University of Central Lancashire</a:t>
            </a:r>
            <a:endParaRPr lang="en-US" sz="2800" dirty="0">
              <a:latin typeface="Helvetica"/>
              <a:cs typeface="Helvetica"/>
            </a:endParaRPr>
          </a:p>
        </p:txBody>
      </p:sp>
      <p:pic>
        <p:nvPicPr>
          <p:cNvPr id="4" name="Content Placeholder 3" descr="sarah kennedy.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910730" y="2065115"/>
            <a:ext cx="7026275" cy="4129088"/>
          </a:xfrm>
        </p:spPr>
      </p:pic>
    </p:spTree>
    <p:extLst>
      <p:ext uri="{BB962C8B-B14F-4D97-AF65-F5344CB8AC3E}">
        <p14:creationId xmlns:p14="http://schemas.microsoft.com/office/powerpoint/2010/main" val="315830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a:xfrm>
            <a:off x="457200" y="1600202"/>
            <a:ext cx="8229600" cy="5063564"/>
          </a:xfrm>
        </p:spPr>
        <p:txBody>
          <a:bodyPr>
            <a:normAutofit fontScale="77500" lnSpcReduction="20000"/>
          </a:bodyPr>
          <a:lstStyle/>
          <a:p>
            <a:pPr marL="0" indent="0">
              <a:buNone/>
            </a:pPr>
            <a:r>
              <a:rPr lang="en-US" dirty="0" smtClean="0"/>
              <a:t>Do women have the same opportunities as men?</a:t>
            </a:r>
          </a:p>
          <a:p>
            <a:pPr marL="0" indent="0">
              <a:buNone/>
            </a:pPr>
            <a:endParaRPr lang="en-GB" sz="1800" dirty="0" smtClean="0">
              <a:latin typeface="Helvetica"/>
              <a:cs typeface="Helvetica"/>
            </a:endParaRPr>
          </a:p>
          <a:p>
            <a:pPr marL="0" indent="0" algn="just">
              <a:buNone/>
            </a:pPr>
            <a:r>
              <a:rPr lang="en-GB" sz="2100" dirty="0" smtClean="0">
                <a:latin typeface="Helvetica"/>
                <a:cs typeface="Helvetica"/>
              </a:rPr>
              <a:t>Candy </a:t>
            </a:r>
            <a:r>
              <a:rPr lang="en-GB" sz="2100" dirty="0">
                <a:latin typeface="Helvetica"/>
                <a:cs typeface="Helvetica"/>
              </a:rPr>
              <a:t>Guard:  I made my own work which was actually quite commercial but I felt that once I had finished I felt unemployable but there were men that were at University at the same time as me who made their own film and then went on to be commercial directors  but they directed other people’s style. </a:t>
            </a:r>
            <a:endParaRPr lang="en-GB" sz="2100" dirty="0" smtClean="0">
              <a:latin typeface="Helvetica"/>
              <a:cs typeface="Helvetica"/>
            </a:endParaRPr>
          </a:p>
          <a:p>
            <a:pPr marL="0" indent="0" algn="just">
              <a:buNone/>
            </a:pPr>
            <a:endParaRPr lang="en-GB" sz="2100" dirty="0" smtClean="0">
              <a:latin typeface="Helvetica"/>
              <a:cs typeface="Helvetica"/>
            </a:endParaRPr>
          </a:p>
          <a:p>
            <a:pPr marL="0" indent="0" algn="just">
              <a:buNone/>
            </a:pPr>
            <a:r>
              <a:rPr lang="en-GB" sz="2100" dirty="0" smtClean="0">
                <a:latin typeface="Helvetica"/>
                <a:cs typeface="Helvetica"/>
              </a:rPr>
              <a:t>Jackie </a:t>
            </a:r>
            <a:r>
              <a:rPr lang="en-GB" sz="2100" dirty="0">
                <a:latin typeface="Helvetica"/>
                <a:cs typeface="Helvetica"/>
              </a:rPr>
              <a:t>Cockle – I never really thought about whether I was a woman in terms of my career.  I just though of myself as a creative person. Cosgrove Hall was a very special place </a:t>
            </a:r>
            <a:endParaRPr lang="en-GB" sz="2100" dirty="0" smtClean="0">
              <a:latin typeface="Helvetica"/>
              <a:cs typeface="Helvetica"/>
            </a:endParaRPr>
          </a:p>
          <a:p>
            <a:pPr marL="0" indent="0" algn="just">
              <a:buNone/>
            </a:pPr>
            <a:endParaRPr lang="en-GB" sz="2100" dirty="0">
              <a:latin typeface="Helvetica"/>
              <a:cs typeface="Helvetica"/>
            </a:endParaRPr>
          </a:p>
          <a:p>
            <a:pPr marL="0" indent="0" algn="just">
              <a:buNone/>
            </a:pPr>
            <a:r>
              <a:rPr lang="en-GB" sz="2100" dirty="0">
                <a:latin typeface="Helvetica"/>
                <a:cs typeface="Helvetica"/>
              </a:rPr>
              <a:t>Jackie Cockle:  Jean (jean Flynn) and I were quite different weren’t we.  There weren’t many of us.</a:t>
            </a:r>
          </a:p>
          <a:p>
            <a:pPr marL="0" indent="0" algn="just">
              <a:buNone/>
            </a:pPr>
            <a:r>
              <a:rPr lang="en-GB" sz="2100" dirty="0">
                <a:latin typeface="Helvetica"/>
                <a:cs typeface="Helvetica"/>
              </a:rPr>
              <a:t> </a:t>
            </a:r>
          </a:p>
          <a:p>
            <a:pPr marL="0" indent="0" algn="just">
              <a:buNone/>
            </a:pPr>
            <a:r>
              <a:rPr lang="en-GB" sz="2100" dirty="0">
                <a:latin typeface="Helvetica"/>
                <a:cs typeface="Helvetica"/>
              </a:rPr>
              <a:t>Jean Flynn:  No there weren’t many of us</a:t>
            </a:r>
            <a:r>
              <a:rPr lang="en-GB" sz="2100" dirty="0" smtClean="0">
                <a:latin typeface="Helvetica"/>
                <a:cs typeface="Helvetica"/>
              </a:rPr>
              <a:t>.</a:t>
            </a:r>
            <a:r>
              <a:rPr lang="en-GB" sz="2100" dirty="0">
                <a:latin typeface="Helvetica"/>
                <a:cs typeface="Helvetica"/>
              </a:rPr>
              <a:t> </a:t>
            </a:r>
            <a:endParaRPr lang="en-GB" sz="2100" dirty="0" smtClean="0">
              <a:latin typeface="Helvetica"/>
              <a:cs typeface="Helvetica"/>
            </a:endParaRPr>
          </a:p>
          <a:p>
            <a:pPr marL="0" indent="0" algn="just">
              <a:buNone/>
            </a:pPr>
            <a:endParaRPr lang="en-GB" sz="2100" dirty="0">
              <a:latin typeface="Helvetica"/>
              <a:cs typeface="Helvetica"/>
            </a:endParaRPr>
          </a:p>
          <a:p>
            <a:pPr marL="0" indent="0" algn="just">
              <a:buNone/>
            </a:pPr>
            <a:r>
              <a:rPr lang="en-GB" sz="2100" dirty="0" smtClean="0">
                <a:latin typeface="Helvetica"/>
                <a:cs typeface="Helvetica"/>
              </a:rPr>
              <a:t>Jackie </a:t>
            </a:r>
            <a:r>
              <a:rPr lang="en-GB" sz="2100" dirty="0">
                <a:latin typeface="Helvetica"/>
                <a:cs typeface="Helvetica"/>
              </a:rPr>
              <a:t>Edwards::  There were more opportunities in the eighties and nineties for both men and women.  Short films etc</a:t>
            </a:r>
            <a:r>
              <a:rPr lang="en-GB" sz="2100" dirty="0" smtClean="0">
                <a:latin typeface="Helvetica"/>
                <a:cs typeface="Helvetica"/>
              </a:rPr>
              <a:t>.  Channel 4 and BBC supported young film makers</a:t>
            </a:r>
            <a:endParaRPr lang="en-GB" sz="2100" dirty="0">
              <a:latin typeface="Helvetica"/>
              <a:cs typeface="Helvetica"/>
            </a:endParaRPr>
          </a:p>
          <a:p>
            <a:pPr marL="0" indent="0">
              <a:buNone/>
            </a:pPr>
            <a:endParaRPr lang="en-GB" sz="1800" dirty="0" smtClean="0"/>
          </a:p>
          <a:p>
            <a:pPr marL="0" indent="0">
              <a:buNone/>
            </a:pPr>
            <a:r>
              <a:rPr lang="en-GB" sz="1800" dirty="0" smtClean="0"/>
              <a:t> </a:t>
            </a:r>
          </a:p>
          <a:p>
            <a:pPr marL="0" indent="0">
              <a:buNone/>
            </a:pPr>
            <a:endParaRPr lang="en-US" sz="1800" dirty="0"/>
          </a:p>
        </p:txBody>
      </p:sp>
    </p:spTree>
    <p:extLst>
      <p:ext uri="{BB962C8B-B14F-4D97-AF65-F5344CB8AC3E}">
        <p14:creationId xmlns:p14="http://schemas.microsoft.com/office/powerpoint/2010/main" val="787410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Confidence</a:t>
            </a:r>
            <a:endParaRPr lang="en-US" dirty="0">
              <a:latin typeface="Helvetica"/>
              <a:cs typeface="Helvetica"/>
            </a:endParaRPr>
          </a:p>
        </p:txBody>
      </p:sp>
      <p:sp>
        <p:nvSpPr>
          <p:cNvPr id="3" name="Content Placeholder 2"/>
          <p:cNvSpPr>
            <a:spLocks noGrp="1"/>
          </p:cNvSpPr>
          <p:nvPr>
            <p:ph idx="1"/>
          </p:nvPr>
        </p:nvSpPr>
        <p:spPr>
          <a:xfrm>
            <a:off x="457200" y="1600202"/>
            <a:ext cx="8229600" cy="5063564"/>
          </a:xfrm>
        </p:spPr>
        <p:txBody>
          <a:bodyPr>
            <a:normAutofit/>
          </a:bodyPr>
          <a:lstStyle/>
          <a:p>
            <a:pPr marL="0" indent="0">
              <a:buNone/>
            </a:pPr>
            <a:endParaRPr lang="en-GB" sz="1800" dirty="0" smtClean="0"/>
          </a:p>
          <a:p>
            <a:pPr marL="0" indent="0" algn="just">
              <a:buNone/>
            </a:pPr>
            <a:r>
              <a:rPr lang="en-GB" sz="1800" dirty="0" smtClean="0">
                <a:latin typeface="Helvetica"/>
                <a:cs typeface="Helvetica"/>
              </a:rPr>
              <a:t>Anna Gregory:  </a:t>
            </a:r>
            <a:r>
              <a:rPr lang="en-GB" sz="1800" dirty="0">
                <a:latin typeface="Helvetica"/>
                <a:cs typeface="Helvetica"/>
              </a:rPr>
              <a:t>Women know this much and they identify a hole in their knowledge and that’s what they focus on which is why they say they they can’t do something whereas men will  say I don’t know this but I do know that so I can do it. </a:t>
            </a:r>
            <a:endParaRPr lang="en-GB" sz="1800" dirty="0" smtClean="0">
              <a:latin typeface="Helvetica"/>
              <a:cs typeface="Helvetica"/>
            </a:endParaRPr>
          </a:p>
          <a:p>
            <a:pPr marL="0" indent="0" algn="just">
              <a:buNone/>
            </a:pPr>
            <a:endParaRPr lang="en-US" sz="1800" dirty="0" smtClean="0">
              <a:latin typeface="Helvetica"/>
              <a:cs typeface="Helvetica"/>
            </a:endParaRPr>
          </a:p>
          <a:p>
            <a:pPr marL="0" indent="0" algn="just">
              <a:buNone/>
            </a:pPr>
            <a:r>
              <a:rPr lang="en-GB" sz="1800" dirty="0">
                <a:latin typeface="Helvetica"/>
                <a:cs typeface="Helvetica"/>
              </a:rPr>
              <a:t>Candy Guard:  A lot of women stay as assistants. They don’t seem to say I’m an animator. It’s having the gusto to say I’m an animator</a:t>
            </a:r>
          </a:p>
          <a:p>
            <a:pPr marL="0" indent="0" algn="just">
              <a:buNone/>
            </a:pPr>
            <a:endParaRPr lang="en-GB" sz="1800" dirty="0" smtClean="0">
              <a:latin typeface="Helvetica"/>
              <a:cs typeface="Helvetica"/>
            </a:endParaRPr>
          </a:p>
          <a:p>
            <a:pPr marL="0" indent="0" algn="just">
              <a:buNone/>
            </a:pPr>
            <a:r>
              <a:rPr lang="en-GB" sz="1800" dirty="0" smtClean="0">
                <a:latin typeface="Helvetica"/>
                <a:cs typeface="Helvetica"/>
              </a:rPr>
              <a:t>Jean</a:t>
            </a:r>
            <a:r>
              <a:rPr lang="en-GB" sz="1800" dirty="0">
                <a:latin typeface="Helvetica"/>
                <a:cs typeface="Helvetica"/>
              </a:rPr>
              <a:t>:  Well yeah I think there were a few more men than women. I think the reason that the women weren’t successful  was they just didn’t have that confidence</a:t>
            </a:r>
            <a:r>
              <a:rPr lang="en-GB" sz="1800" dirty="0" smtClean="0">
                <a:latin typeface="Helvetica"/>
                <a:cs typeface="Helvetica"/>
              </a:rPr>
              <a:t>.</a:t>
            </a:r>
          </a:p>
          <a:p>
            <a:pPr marL="0" indent="0" algn="just">
              <a:buNone/>
            </a:pPr>
            <a:endParaRPr lang="en-GB" sz="1800" dirty="0">
              <a:latin typeface="Helvetica"/>
              <a:cs typeface="Helvetica"/>
            </a:endParaRPr>
          </a:p>
          <a:p>
            <a:pPr marL="0" indent="0" algn="just">
              <a:buNone/>
            </a:pPr>
            <a:r>
              <a:rPr lang="en-GB" sz="1800" dirty="0">
                <a:latin typeface="Helvetica"/>
                <a:cs typeface="Helvetica"/>
              </a:rPr>
              <a:t>Jackie Cockle:  </a:t>
            </a:r>
            <a:r>
              <a:rPr lang="en-GB" sz="1800" dirty="0" smtClean="0">
                <a:latin typeface="Helvetica"/>
                <a:cs typeface="Helvetica"/>
              </a:rPr>
              <a:t>(referring to the seventies) It </a:t>
            </a:r>
            <a:r>
              <a:rPr lang="en-GB" sz="1800" dirty="0">
                <a:latin typeface="Helvetica"/>
                <a:cs typeface="Helvetica"/>
              </a:rPr>
              <a:t>was very misogynist there were no women in positions of power.</a:t>
            </a:r>
          </a:p>
          <a:p>
            <a:pPr marL="0" indent="0">
              <a:buNone/>
            </a:pPr>
            <a:endParaRPr lang="en-GB" sz="1800" dirty="0"/>
          </a:p>
          <a:p>
            <a:pPr marL="0" indent="0">
              <a:buNone/>
            </a:pPr>
            <a:endParaRPr lang="en-US" sz="1800" dirty="0"/>
          </a:p>
        </p:txBody>
      </p:sp>
    </p:spTree>
    <p:extLst>
      <p:ext uri="{BB962C8B-B14F-4D97-AF65-F5344CB8AC3E}">
        <p14:creationId xmlns:p14="http://schemas.microsoft.com/office/powerpoint/2010/main" val="4209935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Enabler or Doer</a:t>
            </a:r>
            <a:endParaRPr lang="en-US" dirty="0">
              <a:latin typeface="Helvetica"/>
              <a:cs typeface="Helvetica"/>
            </a:endParaRPr>
          </a:p>
        </p:txBody>
      </p:sp>
      <p:sp>
        <p:nvSpPr>
          <p:cNvPr id="3" name="Content Placeholder 2"/>
          <p:cNvSpPr>
            <a:spLocks noGrp="1"/>
          </p:cNvSpPr>
          <p:nvPr>
            <p:ph idx="1"/>
          </p:nvPr>
        </p:nvSpPr>
        <p:spPr/>
        <p:txBody>
          <a:bodyPr>
            <a:normAutofit/>
          </a:bodyPr>
          <a:lstStyle/>
          <a:p>
            <a:pPr marL="0" indent="0">
              <a:buNone/>
            </a:pPr>
            <a:r>
              <a:rPr lang="en-US" dirty="0" smtClean="0">
                <a:latin typeface="Helvetica"/>
                <a:cs typeface="Helvetica"/>
              </a:rPr>
              <a:t>Do women seem to take on the enabler role instead of the ‘mad creative’ role?</a:t>
            </a:r>
          </a:p>
          <a:p>
            <a:pPr marL="0" indent="0">
              <a:buNone/>
            </a:pPr>
            <a:endParaRPr lang="en-GB" sz="1800" dirty="0" smtClean="0">
              <a:latin typeface="Helvetica"/>
              <a:cs typeface="Helvetica"/>
            </a:endParaRPr>
          </a:p>
          <a:p>
            <a:pPr marL="0" indent="0" algn="just">
              <a:buNone/>
            </a:pPr>
            <a:r>
              <a:rPr lang="en-GB" sz="1800" dirty="0" smtClean="0">
                <a:latin typeface="Helvetica"/>
                <a:cs typeface="Helvetica"/>
              </a:rPr>
              <a:t>Anna Gregory:  </a:t>
            </a:r>
            <a:r>
              <a:rPr lang="en-GB" sz="1800" dirty="0">
                <a:latin typeface="Helvetica"/>
                <a:cs typeface="Helvetica"/>
              </a:rPr>
              <a:t>There are lot of women creating their own series that re both creative and industry but they are struggling for funding all the time. They are making such amazing work.  We can showcase work and you can see the amount of creativity not just stop motion but scratch film.</a:t>
            </a:r>
          </a:p>
          <a:p>
            <a:pPr marL="0" indent="0">
              <a:buNone/>
            </a:pPr>
            <a:r>
              <a:rPr lang="en-GB" dirty="0">
                <a:latin typeface="Helvetica"/>
                <a:cs typeface="Helvetica"/>
              </a:rPr>
              <a:t> </a:t>
            </a:r>
          </a:p>
          <a:p>
            <a:pPr marL="0" indent="0" algn="just">
              <a:buNone/>
            </a:pPr>
            <a:r>
              <a:rPr lang="en-GB" sz="1800" dirty="0">
                <a:latin typeface="Helvetica"/>
                <a:cs typeface="Helvetica"/>
              </a:rPr>
              <a:t>Jackie Edwards:  Just in </a:t>
            </a:r>
            <a:r>
              <a:rPr lang="en-GB" sz="1800" dirty="0" err="1">
                <a:latin typeface="Helvetica"/>
                <a:cs typeface="Helvetica"/>
              </a:rPr>
              <a:t>Cbeebies</a:t>
            </a:r>
            <a:r>
              <a:rPr lang="en-GB" sz="1800" dirty="0">
                <a:latin typeface="Helvetica"/>
                <a:cs typeface="Helvetica"/>
              </a:rPr>
              <a:t> we get over 1000 submissions and we only commission 4.  CITV commission less and do milk shake.  I’m not sure if there are more submissions by men or by women but it’s something to think about.  It’s heart breaking either way because we can only commission so few.</a:t>
            </a:r>
          </a:p>
        </p:txBody>
      </p:sp>
    </p:spTree>
    <p:extLst>
      <p:ext uri="{BB962C8B-B14F-4D97-AF65-F5344CB8AC3E}">
        <p14:creationId xmlns:p14="http://schemas.microsoft.com/office/powerpoint/2010/main" val="2121741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Enabler or Doer</a:t>
            </a:r>
            <a:endParaRPr lang="en-US" dirty="0">
              <a:latin typeface="Helvetica"/>
              <a:cs typeface="Helvetica"/>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GB" sz="1800" dirty="0" smtClean="0">
                <a:latin typeface="Helvetica"/>
                <a:cs typeface="Helvetica"/>
              </a:rPr>
              <a:t>Candy Guard:  </a:t>
            </a:r>
            <a:r>
              <a:rPr lang="en-GB" sz="1800" dirty="0">
                <a:latin typeface="Helvetica"/>
                <a:cs typeface="Helvetica"/>
              </a:rPr>
              <a:t>If you are a mad female director you are neurotic.  I used to feel people were warned about me coming into the studio because I was fussy.</a:t>
            </a:r>
          </a:p>
          <a:p>
            <a:pPr marL="0" indent="0" algn="just">
              <a:buNone/>
            </a:pPr>
            <a:endParaRPr lang="en-GB" sz="1800" dirty="0" smtClean="0">
              <a:latin typeface="Helvetica"/>
              <a:cs typeface="Helvetica"/>
            </a:endParaRPr>
          </a:p>
          <a:p>
            <a:pPr marL="0" indent="0" algn="just">
              <a:buNone/>
            </a:pPr>
            <a:r>
              <a:rPr lang="en-GB" sz="1800" dirty="0">
                <a:latin typeface="Helvetica"/>
                <a:cs typeface="Helvetica"/>
              </a:rPr>
              <a:t>Jackie Cockle:  if you are talking about series work the type that Jean and I do. You don’t really want mad directors.  You just want work. It’s not necessary the mad director that has ideas because if you are a creative producer you have ideas too. </a:t>
            </a:r>
            <a:endParaRPr lang="en-GB" sz="1800" dirty="0" smtClean="0">
              <a:latin typeface="Helvetica"/>
              <a:cs typeface="Helvetica"/>
            </a:endParaRPr>
          </a:p>
          <a:p>
            <a:pPr marL="0" indent="0" algn="just">
              <a:buNone/>
            </a:pPr>
            <a:endParaRPr lang="en-GB" sz="1800" dirty="0" smtClean="0">
              <a:latin typeface="Helvetica"/>
              <a:cs typeface="Helvetica"/>
            </a:endParaRPr>
          </a:p>
          <a:p>
            <a:pPr marL="0" indent="0" algn="just">
              <a:buNone/>
            </a:pPr>
            <a:r>
              <a:rPr lang="en-GB" sz="1800" dirty="0" smtClean="0">
                <a:latin typeface="Helvetica"/>
                <a:cs typeface="Helvetica"/>
              </a:rPr>
              <a:t>Candy Guard: </a:t>
            </a:r>
            <a:r>
              <a:rPr lang="en-GB" sz="1800" dirty="0">
                <a:latin typeface="Helvetica"/>
                <a:cs typeface="Helvetica"/>
              </a:rPr>
              <a:t>I don’t think I was mad but I think what Sarah means is that the women allow the men to make the creative decisions.  They enable them.</a:t>
            </a:r>
          </a:p>
          <a:p>
            <a:pPr marL="0" indent="0" algn="just">
              <a:buNone/>
            </a:pPr>
            <a:endParaRPr lang="en-GB" sz="1800" dirty="0" smtClean="0">
              <a:latin typeface="Helvetica"/>
              <a:cs typeface="Helvetica"/>
            </a:endParaRPr>
          </a:p>
          <a:p>
            <a:pPr marL="0" indent="0" algn="just">
              <a:buNone/>
            </a:pPr>
            <a:r>
              <a:rPr lang="en-GB" sz="1800" dirty="0">
                <a:latin typeface="Helvetica"/>
                <a:cs typeface="Helvetica"/>
              </a:rPr>
              <a:t>Jane Piling: In the commercial world this is very much the case.  The producer sorts out the schedule, the team and organises the budget whereas the directors  does all the creative visual side.  There are very few women working in the commercial sector.  So just as women are used to dealing with fractious difficult children that’s what happens in the world of commercials so I think that’s where that comes from.  It’s also multi tasking which is what producing is.  Whereas if you animate you just concentrate.</a:t>
            </a:r>
          </a:p>
          <a:p>
            <a:pPr marL="0" indent="0" algn="just">
              <a:buNone/>
            </a:pPr>
            <a:endParaRPr lang="en-GB" sz="1800" dirty="0">
              <a:latin typeface="Helvetica"/>
              <a:cs typeface="Helvetica"/>
            </a:endParaRPr>
          </a:p>
        </p:txBody>
      </p:sp>
    </p:spTree>
    <p:extLst>
      <p:ext uri="{BB962C8B-B14F-4D97-AF65-F5344CB8AC3E}">
        <p14:creationId xmlns:p14="http://schemas.microsoft.com/office/powerpoint/2010/main" val="1738160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Enabler or Doer</a:t>
            </a:r>
            <a:endParaRPr lang="en-US" dirty="0">
              <a:latin typeface="Helvetica"/>
              <a:cs typeface="Helvetica"/>
            </a:endParaRPr>
          </a:p>
        </p:txBody>
      </p:sp>
      <p:sp>
        <p:nvSpPr>
          <p:cNvPr id="3" name="Content Placeholder 2"/>
          <p:cNvSpPr>
            <a:spLocks noGrp="1"/>
          </p:cNvSpPr>
          <p:nvPr>
            <p:ph idx="1"/>
          </p:nvPr>
        </p:nvSpPr>
        <p:spPr/>
        <p:txBody>
          <a:bodyPr>
            <a:normAutofit/>
          </a:bodyPr>
          <a:lstStyle/>
          <a:p>
            <a:pPr marL="0" indent="0" algn="just">
              <a:buNone/>
            </a:pPr>
            <a:r>
              <a:rPr lang="en-GB" sz="1800" dirty="0" smtClean="0">
                <a:latin typeface="Helvetica"/>
                <a:cs typeface="Helvetica"/>
              </a:rPr>
              <a:t>Sarah Ann Kennedy:  </a:t>
            </a:r>
            <a:r>
              <a:rPr lang="en-GB" sz="1800" dirty="0">
                <a:latin typeface="Helvetica"/>
                <a:cs typeface="Helvetica"/>
              </a:rPr>
              <a:t>Yes but I have heard people say that they became a producer because it was easier to manage everything plus a difficult director than to become a director.  I have heard this said from women in the live action industry  as well.  </a:t>
            </a:r>
          </a:p>
          <a:p>
            <a:pPr marL="0" indent="0" algn="just">
              <a:buNone/>
            </a:pPr>
            <a:r>
              <a:rPr lang="en-GB" sz="1800" dirty="0">
                <a:latin typeface="Helvetica"/>
                <a:cs typeface="Helvetica"/>
              </a:rPr>
              <a:t> </a:t>
            </a:r>
          </a:p>
          <a:p>
            <a:pPr marL="0" indent="0" algn="just">
              <a:buNone/>
            </a:pPr>
            <a:r>
              <a:rPr lang="en-GB" sz="1800" dirty="0" smtClean="0">
                <a:latin typeface="Helvetica"/>
                <a:cs typeface="Helvetica"/>
              </a:rPr>
              <a:t>Anna Gregory:  </a:t>
            </a:r>
            <a:r>
              <a:rPr lang="en-GB" sz="1800" dirty="0">
                <a:latin typeface="Helvetica"/>
                <a:cs typeface="Helvetica"/>
              </a:rPr>
              <a:t>I think you have to be very focused as a director and this could be seen to be very selfish and this isn’t a very female quality.  Look at the director of gravity he was particular down to every single frame as is that seen as feminine.  (to Candy) You said you had a vision and you wanted it realised so what is wrong with that.</a:t>
            </a:r>
          </a:p>
          <a:p>
            <a:pPr marL="0" indent="0" algn="just">
              <a:buNone/>
            </a:pPr>
            <a:endParaRPr lang="en-GB" sz="1800" dirty="0" smtClean="0">
              <a:latin typeface="Helvetica"/>
              <a:cs typeface="Helvetica"/>
            </a:endParaRPr>
          </a:p>
          <a:p>
            <a:pPr marL="0" indent="0" algn="just">
              <a:buNone/>
            </a:pPr>
            <a:r>
              <a:rPr lang="en-GB" sz="1800" dirty="0" smtClean="0">
                <a:latin typeface="Helvetica"/>
                <a:cs typeface="Helvetica"/>
              </a:rPr>
              <a:t>Candy Guard: </a:t>
            </a:r>
            <a:r>
              <a:rPr lang="en-GB" sz="1800" dirty="0">
                <a:latin typeface="Helvetica"/>
                <a:cs typeface="Helvetica"/>
              </a:rPr>
              <a:t>Yes I remember worrying that I was coming over as mad because I wanted things to be right</a:t>
            </a:r>
          </a:p>
          <a:p>
            <a:pPr marL="0" indent="0" algn="just">
              <a:buNone/>
            </a:pPr>
            <a:r>
              <a:rPr lang="en-GB" sz="1800" dirty="0" smtClean="0">
                <a:latin typeface="Helvetica"/>
                <a:cs typeface="Helvetica"/>
              </a:rPr>
              <a:t> </a:t>
            </a:r>
            <a:endParaRPr lang="en-GB" sz="1800" dirty="0">
              <a:latin typeface="Helvetica"/>
              <a:cs typeface="Helvetica"/>
            </a:endParaRPr>
          </a:p>
        </p:txBody>
      </p:sp>
    </p:spTree>
    <p:extLst>
      <p:ext uri="{BB962C8B-B14F-4D97-AF65-F5344CB8AC3E}">
        <p14:creationId xmlns:p14="http://schemas.microsoft.com/office/powerpoint/2010/main" val="95461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Discrimination</a:t>
            </a:r>
            <a:endParaRPr lang="en-US" dirty="0">
              <a:latin typeface="Helvetica"/>
              <a:cs typeface="Helvetica"/>
            </a:endParaRPr>
          </a:p>
        </p:txBody>
      </p:sp>
      <p:sp>
        <p:nvSpPr>
          <p:cNvPr id="3" name="Content Placeholder 2"/>
          <p:cNvSpPr>
            <a:spLocks noGrp="1"/>
          </p:cNvSpPr>
          <p:nvPr>
            <p:ph idx="1"/>
          </p:nvPr>
        </p:nvSpPr>
        <p:spPr/>
        <p:txBody>
          <a:bodyPr>
            <a:normAutofit/>
          </a:bodyPr>
          <a:lstStyle/>
          <a:p>
            <a:pPr marL="0" indent="0" algn="just">
              <a:buNone/>
            </a:pPr>
            <a:r>
              <a:rPr lang="en-GB" sz="1800" dirty="0" smtClean="0">
                <a:latin typeface="Helvetica"/>
                <a:cs typeface="Helvetica"/>
              </a:rPr>
              <a:t> Jean Flynn: </a:t>
            </a:r>
            <a:r>
              <a:rPr lang="en-GB" sz="1800" dirty="0">
                <a:latin typeface="Helvetica"/>
                <a:cs typeface="Helvetica"/>
              </a:rPr>
              <a:t>No if you’re good you’re good. I wouldn’t want to walk into a job because it was discriminated against.  I want to walk into that job because I got it and I was right for it and I’ve beaten everyone else to get it. I remember my mother telling me if you want something enough you will have to work hard to get it particularly if you are a woman. I don’t think I realised how hard </a:t>
            </a:r>
            <a:r>
              <a:rPr lang="en-GB" sz="1800" dirty="0" smtClean="0">
                <a:latin typeface="Helvetica"/>
                <a:cs typeface="Helvetica"/>
              </a:rPr>
              <a:t>then</a:t>
            </a:r>
          </a:p>
          <a:p>
            <a:pPr marL="0" indent="0" algn="just">
              <a:buNone/>
            </a:pPr>
            <a:endParaRPr lang="en-GB" sz="1800" dirty="0">
              <a:latin typeface="Helvetica"/>
              <a:cs typeface="Helvetica"/>
            </a:endParaRPr>
          </a:p>
          <a:p>
            <a:pPr marL="0" indent="0" algn="just">
              <a:buNone/>
            </a:pPr>
            <a:r>
              <a:rPr lang="en-GB" sz="1800" dirty="0" smtClean="0">
                <a:latin typeface="Helvetica"/>
                <a:cs typeface="Helvetica"/>
              </a:rPr>
              <a:t>Anna Gregory: </a:t>
            </a:r>
            <a:r>
              <a:rPr lang="en-GB" sz="1800" dirty="0">
                <a:latin typeface="Helvetica"/>
                <a:cs typeface="Helvetica"/>
              </a:rPr>
              <a:t>No we want to support women who want to work in this industry and encourage them to get out of their comfort zone. We came in right at the beginning of women working in the industry and we had no knowledge of it.  We had to get on with it. Whatever our chosen profession. Don’t think ooh I can’t do this.  Get out there. Have a go.  It’s like making a roast dinner.  If you can make a roast dinner you can do anything.</a:t>
            </a:r>
          </a:p>
          <a:p>
            <a:pPr marL="0" indent="0" algn="just">
              <a:buNone/>
            </a:pPr>
            <a:endParaRPr lang="en-GB" sz="1800" dirty="0"/>
          </a:p>
          <a:p>
            <a:pPr marL="0" indent="0" algn="just">
              <a:buNone/>
            </a:pPr>
            <a:endParaRPr lang="en-GB" sz="1800" dirty="0">
              <a:latin typeface="Helvetica"/>
              <a:cs typeface="Helvetica"/>
            </a:endParaRPr>
          </a:p>
        </p:txBody>
      </p:sp>
    </p:spTree>
    <p:extLst>
      <p:ext uri="{BB962C8B-B14F-4D97-AF65-F5344CB8AC3E}">
        <p14:creationId xmlns:p14="http://schemas.microsoft.com/office/powerpoint/2010/main" val="371579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Discrimination</a:t>
            </a:r>
            <a:endParaRPr lang="en-US" dirty="0">
              <a:latin typeface="Helvetica"/>
              <a:cs typeface="Helvetica"/>
            </a:endParaRPr>
          </a:p>
        </p:txBody>
      </p:sp>
      <p:sp>
        <p:nvSpPr>
          <p:cNvPr id="3" name="Content Placeholder 2"/>
          <p:cNvSpPr>
            <a:spLocks noGrp="1"/>
          </p:cNvSpPr>
          <p:nvPr>
            <p:ph idx="1"/>
          </p:nvPr>
        </p:nvSpPr>
        <p:spPr/>
        <p:txBody>
          <a:bodyPr>
            <a:normAutofit lnSpcReduction="10000"/>
          </a:bodyPr>
          <a:lstStyle/>
          <a:p>
            <a:pPr marL="0" indent="0" algn="just">
              <a:buNone/>
            </a:pPr>
            <a:r>
              <a:rPr lang="en-GB" sz="1800" dirty="0" smtClean="0">
                <a:latin typeface="Helvetica"/>
                <a:cs typeface="Helvetica"/>
              </a:rPr>
              <a:t>Jane Piling:  </a:t>
            </a:r>
            <a:r>
              <a:rPr lang="en-GB" sz="1800" dirty="0">
                <a:latin typeface="Helvetica"/>
                <a:cs typeface="Helvetica"/>
              </a:rPr>
              <a:t>If positive discrimination was brought in it would be a bonkers working environment.  That said I do think funding bodies like Creative skillset or BFI should be aware of and should be aware of is something triggered off by something Jean said earlier  she said that she thought animation was only made by Americans.  If you do not see people like yourself doing something you don’t believe you can do it. The gap and the gender perception that boys do science and girls do soft arts and that’s the thing that has got to change. It is positive in one way, these young girls go on about feminism and think it is so last year…last century and therefore there is a greater expectation there should be not discrimination but more work and money put into training to show that science isn’t a boys thing but a girls thing.  That is our responsibility</a:t>
            </a:r>
          </a:p>
          <a:p>
            <a:pPr marL="0" indent="0" algn="just">
              <a:buNone/>
            </a:pPr>
            <a:endParaRPr lang="en-GB" sz="1800" dirty="0" smtClean="0">
              <a:latin typeface="Helvetica"/>
              <a:cs typeface="Helvetica"/>
            </a:endParaRPr>
          </a:p>
          <a:p>
            <a:pPr marL="0" indent="0" algn="just">
              <a:buNone/>
            </a:pPr>
            <a:r>
              <a:rPr lang="en-GB" sz="1800" dirty="0">
                <a:latin typeface="Helvetica"/>
                <a:cs typeface="Helvetica"/>
              </a:rPr>
              <a:t>Jackie Edwards: I do think that there are more women working in </a:t>
            </a:r>
            <a:r>
              <a:rPr lang="en-GB" sz="1800" dirty="0" err="1">
                <a:latin typeface="Helvetica"/>
                <a:cs typeface="Helvetica"/>
              </a:rPr>
              <a:t>childrens</a:t>
            </a:r>
            <a:r>
              <a:rPr lang="en-GB" sz="1800" dirty="0">
                <a:latin typeface="Helvetica"/>
                <a:cs typeface="Helvetica"/>
              </a:rPr>
              <a:t> than men and this shows women that it is possible to do so if you have the patience and if you really want it you can do it. You have to be determined because it is a hard industry, it’s competitive and you have to be resilient but it is possible to do it</a:t>
            </a:r>
          </a:p>
          <a:p>
            <a:pPr marL="0" indent="0" algn="just">
              <a:buNone/>
            </a:pPr>
            <a:endParaRPr lang="en-GB" sz="1800" dirty="0"/>
          </a:p>
          <a:p>
            <a:pPr marL="0" indent="0" algn="just">
              <a:buNone/>
            </a:pPr>
            <a:endParaRPr lang="en-GB" sz="1800" dirty="0">
              <a:latin typeface="Helvetica"/>
              <a:cs typeface="Helvetica"/>
            </a:endParaRPr>
          </a:p>
        </p:txBody>
      </p:sp>
    </p:spTree>
    <p:extLst>
      <p:ext uri="{BB962C8B-B14F-4D97-AF65-F5344CB8AC3E}">
        <p14:creationId xmlns:p14="http://schemas.microsoft.com/office/powerpoint/2010/main" val="3526160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Discrimination</a:t>
            </a:r>
            <a:endParaRPr lang="en-US" dirty="0">
              <a:latin typeface="Helvetica"/>
              <a:cs typeface="Helvetica"/>
            </a:endParaRPr>
          </a:p>
        </p:txBody>
      </p:sp>
      <p:sp>
        <p:nvSpPr>
          <p:cNvPr id="3" name="Content Placeholder 2"/>
          <p:cNvSpPr>
            <a:spLocks noGrp="1"/>
          </p:cNvSpPr>
          <p:nvPr>
            <p:ph idx="1"/>
          </p:nvPr>
        </p:nvSpPr>
        <p:spPr/>
        <p:txBody>
          <a:bodyPr>
            <a:normAutofit/>
          </a:bodyPr>
          <a:lstStyle/>
          <a:p>
            <a:pPr marL="0" indent="0">
              <a:buNone/>
            </a:pPr>
            <a:r>
              <a:rPr lang="en-GB" sz="1800" dirty="0" smtClean="0">
                <a:latin typeface="Helvetica"/>
                <a:cs typeface="Helvetica"/>
              </a:rPr>
              <a:t>Jackie </a:t>
            </a:r>
            <a:r>
              <a:rPr lang="en-GB" sz="1800" dirty="0">
                <a:latin typeface="Helvetica"/>
                <a:cs typeface="Helvetica"/>
              </a:rPr>
              <a:t>Cockle: If you are brave enough to be positive and you can do anything and not get hung up. If you want it enough just go for it. There is nothing to stop you. If you are driven by creativity and you want to make a show and you are passionate about it.  Get on with it</a:t>
            </a:r>
          </a:p>
          <a:p>
            <a:pPr marL="0" indent="0">
              <a:buNone/>
            </a:pPr>
            <a:r>
              <a:rPr lang="en-GB" sz="1800" dirty="0">
                <a:latin typeface="Helvetica"/>
                <a:cs typeface="Helvetica"/>
              </a:rPr>
              <a:t> </a:t>
            </a:r>
          </a:p>
          <a:p>
            <a:pPr marL="0" indent="0">
              <a:buNone/>
            </a:pPr>
            <a:r>
              <a:rPr lang="en-GB" sz="1800" dirty="0">
                <a:latin typeface="Helvetica"/>
                <a:cs typeface="Helvetica"/>
              </a:rPr>
              <a:t>Candy Guard:  I think the most important thing is to just make stuff. Now with computers you really can make films and stuff quite cheaply. You’ve got a great set up</a:t>
            </a:r>
          </a:p>
          <a:p>
            <a:pPr marL="0" indent="0">
              <a:buNone/>
            </a:pPr>
            <a:r>
              <a:rPr lang="en-GB" sz="1800" dirty="0">
                <a:latin typeface="Helvetica"/>
                <a:cs typeface="Helvetica"/>
              </a:rPr>
              <a:t> </a:t>
            </a:r>
          </a:p>
          <a:p>
            <a:pPr marL="0" indent="0">
              <a:buNone/>
            </a:pPr>
            <a:r>
              <a:rPr lang="en-GB" sz="1800" dirty="0">
                <a:latin typeface="Helvetica"/>
                <a:cs typeface="Helvetica"/>
              </a:rPr>
              <a:t>Jackie Cockle: The main thing is you have an idea you want to communicate and you’ve got a passion to tell it. No matter what job you choose that’s what drive you.</a:t>
            </a:r>
          </a:p>
          <a:p>
            <a:pPr marL="0" indent="0" algn="just">
              <a:buNone/>
            </a:pPr>
            <a:endParaRPr lang="en-GB" sz="1800" dirty="0"/>
          </a:p>
          <a:p>
            <a:pPr marL="0" indent="0" algn="just">
              <a:buNone/>
            </a:pPr>
            <a:endParaRPr lang="en-GB" sz="1800" dirty="0">
              <a:latin typeface="Helvetica"/>
              <a:cs typeface="Helvetica"/>
            </a:endParaRPr>
          </a:p>
        </p:txBody>
      </p:sp>
    </p:spTree>
    <p:extLst>
      <p:ext uri="{BB962C8B-B14F-4D97-AF65-F5344CB8AC3E}">
        <p14:creationId xmlns:p14="http://schemas.microsoft.com/office/powerpoint/2010/main" val="2238571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737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85" y="0"/>
            <a:ext cx="8229600" cy="1143000"/>
          </a:xfrm>
        </p:spPr>
        <p:txBody>
          <a:bodyPr/>
          <a:lstStyle/>
          <a:p>
            <a:r>
              <a:rPr lang="en-US" dirty="0" smtClean="0">
                <a:latin typeface="Helvetica"/>
                <a:cs typeface="Helvetica"/>
              </a:rPr>
              <a:t>About me!</a:t>
            </a:r>
            <a:endParaRPr lang="en-US" dirty="0">
              <a:latin typeface="Helvetica"/>
              <a:cs typeface="Helvetica"/>
            </a:endParaRPr>
          </a:p>
        </p:txBody>
      </p:sp>
      <p:pic>
        <p:nvPicPr>
          <p:cNvPr id="5" name="Content Placeholder 4" descr="Screen Shot 2014-01-28 at 16.06.01.png"/>
          <p:cNvPicPr>
            <a:picLocks noGrp="1" noChangeAspect="1"/>
          </p:cNvPicPr>
          <p:nvPr>
            <p:ph idx="1"/>
          </p:nvPr>
        </p:nvPicPr>
        <p:blipFill>
          <a:blip r:embed="rId3" cstate="print">
            <a:extLst>
              <a:ext uri="{28A0092B-C50C-407E-A947-70E740481C1C}">
                <a14:useLocalDpi xmlns:a14="http://schemas.microsoft.com/office/drawing/2010/main"/>
              </a:ext>
            </a:extLst>
          </a:blip>
          <a:srcRect t="3299" b="3299"/>
          <a:stretch>
            <a:fillRect/>
          </a:stretch>
        </p:blipFill>
        <p:spPr>
          <a:xfrm>
            <a:off x="3528551" y="5200868"/>
            <a:ext cx="2111983" cy="1161509"/>
          </a:xfrm>
        </p:spPr>
      </p:pic>
      <p:pic>
        <p:nvPicPr>
          <p:cNvPr id="8" name="Picture 7" descr="Save000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34218" y="4179379"/>
            <a:ext cx="1369171" cy="2183007"/>
          </a:xfrm>
          <a:prstGeom prst="rect">
            <a:avLst/>
          </a:prstGeom>
        </p:spPr>
      </p:pic>
      <p:pic>
        <p:nvPicPr>
          <p:cNvPr id="9" name="Picture 8" descr="nanny plum.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7997" y="4179379"/>
            <a:ext cx="1307530" cy="2183007"/>
          </a:xfrm>
          <a:prstGeom prst="rect">
            <a:avLst/>
          </a:prstGeom>
        </p:spPr>
      </p:pic>
      <p:pic>
        <p:nvPicPr>
          <p:cNvPr id="6" name="Picture 5" descr="MissRabbi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961" y="4179379"/>
            <a:ext cx="1307530" cy="2183007"/>
          </a:xfrm>
          <a:prstGeom prst="rect">
            <a:avLst/>
          </a:prstGeom>
        </p:spPr>
      </p:pic>
      <p:pic>
        <p:nvPicPr>
          <p:cNvPr id="7" name="Picture 6"/>
          <p:cNvPicPr>
            <a:picLocks noChangeAspect="1"/>
          </p:cNvPicPr>
          <p:nvPr/>
        </p:nvPicPr>
        <p:blipFill>
          <a:blip r:embed="rId7"/>
          <a:stretch>
            <a:fillRect/>
          </a:stretch>
        </p:blipFill>
        <p:spPr>
          <a:xfrm>
            <a:off x="5852182" y="4179379"/>
            <a:ext cx="1327150" cy="2183007"/>
          </a:xfrm>
          <a:prstGeom prst="rect">
            <a:avLst/>
          </a:prstGeom>
        </p:spPr>
      </p:pic>
      <p:sp>
        <p:nvSpPr>
          <p:cNvPr id="11" name="TextBox 10"/>
          <p:cNvSpPr txBox="1"/>
          <p:nvPr/>
        </p:nvSpPr>
        <p:spPr>
          <a:xfrm>
            <a:off x="347999" y="1024303"/>
            <a:ext cx="8455377" cy="2677656"/>
          </a:xfrm>
          <a:prstGeom prst="rect">
            <a:avLst/>
          </a:prstGeom>
          <a:noFill/>
        </p:spPr>
        <p:txBody>
          <a:bodyPr wrap="square" rtlCol="0">
            <a:spAutoFit/>
          </a:bodyPr>
          <a:lstStyle/>
          <a:p>
            <a:pPr algn="just"/>
            <a:r>
              <a:rPr lang="en-US" sz="2400" dirty="0">
                <a:latin typeface="Helvetica"/>
                <a:cs typeface="Helvetica"/>
              </a:rPr>
              <a:t>I am the course leader of  BA(</a:t>
            </a:r>
            <a:r>
              <a:rPr lang="en-US" sz="2400" dirty="0" err="1">
                <a:latin typeface="Helvetica"/>
                <a:cs typeface="Helvetica"/>
              </a:rPr>
              <a:t>hons</a:t>
            </a:r>
            <a:r>
              <a:rPr lang="en-US" sz="2400" dirty="0">
                <a:latin typeface="Helvetica"/>
                <a:cs typeface="Helvetica"/>
              </a:rPr>
              <a:t>) and MA Animation at the University of Central Lancashire.  I am also the voice of Miss Rabbit in </a:t>
            </a:r>
            <a:r>
              <a:rPr lang="en-US" sz="2400" dirty="0" err="1">
                <a:latin typeface="Helvetica"/>
                <a:cs typeface="Helvetica"/>
              </a:rPr>
              <a:t>Peppa</a:t>
            </a:r>
            <a:r>
              <a:rPr lang="en-US" sz="2400" dirty="0">
                <a:latin typeface="Helvetica"/>
                <a:cs typeface="Helvetica"/>
              </a:rPr>
              <a:t> Pig and Nanny Plum in Ben and Holly’s Little Kingdom.   I was also the creator of adult animation series   </a:t>
            </a:r>
            <a:r>
              <a:rPr lang="en-US" sz="2400" dirty="0" err="1">
                <a:latin typeface="Helvetica"/>
                <a:cs typeface="Helvetica"/>
              </a:rPr>
              <a:t>Crapston</a:t>
            </a:r>
            <a:r>
              <a:rPr lang="en-US" sz="2400" dirty="0">
                <a:latin typeface="Helvetica"/>
                <a:cs typeface="Helvetica"/>
              </a:rPr>
              <a:t> Villas and Nights.  I have recently finished a short taster for a sitcom with animation inserts called Homesick.</a:t>
            </a:r>
          </a:p>
        </p:txBody>
      </p:sp>
    </p:spTree>
    <p:extLst>
      <p:ext uri="{BB962C8B-B14F-4D97-AF65-F5344CB8AC3E}">
        <p14:creationId xmlns:p14="http://schemas.microsoft.com/office/powerpoint/2010/main" val="29720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9"/>
            <a:ext cx="8229600" cy="1143000"/>
          </a:xfrm>
        </p:spPr>
        <p:txBody>
          <a:bodyPr/>
          <a:lstStyle/>
          <a:p>
            <a:r>
              <a:rPr lang="en-US" dirty="0" smtClean="0"/>
              <a:t>Is a ‘straight man’ necessary?</a:t>
            </a:r>
            <a:endParaRPr lang="en-US" dirty="0"/>
          </a:p>
        </p:txBody>
      </p:sp>
      <p:sp>
        <p:nvSpPr>
          <p:cNvPr id="3" name="Content Placeholder 2"/>
          <p:cNvSpPr>
            <a:spLocks noGrp="1"/>
          </p:cNvSpPr>
          <p:nvPr>
            <p:ph idx="1"/>
          </p:nvPr>
        </p:nvSpPr>
        <p:spPr>
          <a:xfrm>
            <a:off x="3102977" y="1927305"/>
            <a:ext cx="5643797" cy="4525963"/>
          </a:xfrm>
        </p:spPr>
        <p:txBody>
          <a:bodyPr>
            <a:normAutofit fontScale="70000" lnSpcReduction="20000"/>
          </a:bodyPr>
          <a:lstStyle/>
          <a:p>
            <a:pPr marL="0" indent="0" algn="just">
              <a:buNone/>
            </a:pPr>
            <a:r>
              <a:rPr lang="en-US" dirty="0"/>
              <a:t>The </a:t>
            </a:r>
            <a:r>
              <a:rPr lang="en-US" dirty="0" smtClean="0"/>
              <a:t>‘straight man</a:t>
            </a:r>
            <a:r>
              <a:rPr lang="en-US" dirty="0"/>
              <a:t>’ in stand up comedy or sitcom gives the eccentric character a presence to play against.  It has long been accepted as an essential part of the process.   “</a:t>
            </a:r>
            <a:r>
              <a:rPr lang="en-US" i="1" dirty="0"/>
              <a:t>Well the straight guy is never given enough credit ….(Bud) Abbot gets no credit for framing a gag, for the architecture, for the support, for the drive.  He does everything except the </a:t>
            </a:r>
            <a:r>
              <a:rPr lang="en-US" i="1" dirty="0" err="1"/>
              <a:t>punchline</a:t>
            </a:r>
            <a:r>
              <a:rPr lang="en-US" i="1" dirty="0"/>
              <a:t>; he’s amazing.”</a:t>
            </a:r>
            <a:r>
              <a:rPr lang="en-US" dirty="0"/>
              <a:t>  Mel Brooks.   It is thought that if all or both characters were larger than life, they compete rather than compliment.  Would scripted comedy work without this element or is it an essential part of the process? </a:t>
            </a:r>
            <a:endParaRPr lang="en-GB"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00" y="2345105"/>
            <a:ext cx="2247900" cy="2743200"/>
          </a:xfrm>
          <a:prstGeom prst="rect">
            <a:avLst/>
          </a:prstGeom>
        </p:spPr>
      </p:pic>
    </p:spTree>
    <p:extLst>
      <p:ext uri="{BB962C8B-B14F-4D97-AF65-F5344CB8AC3E}">
        <p14:creationId xmlns:p14="http://schemas.microsoft.com/office/powerpoint/2010/main" val="15768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Straight man</a:t>
            </a:r>
            <a:endParaRPr lang="en-US" dirty="0"/>
          </a:p>
        </p:txBody>
      </p:sp>
      <p:sp>
        <p:nvSpPr>
          <p:cNvPr id="3" name="Content Placeholder 2"/>
          <p:cNvSpPr>
            <a:spLocks noGrp="1"/>
          </p:cNvSpPr>
          <p:nvPr>
            <p:ph idx="1"/>
          </p:nvPr>
        </p:nvSpPr>
        <p:spPr>
          <a:xfrm>
            <a:off x="3769255" y="1693889"/>
            <a:ext cx="4917557" cy="4237403"/>
          </a:xfrm>
        </p:spPr>
        <p:txBody>
          <a:bodyPr>
            <a:normAutofit fontScale="92500"/>
          </a:bodyPr>
          <a:lstStyle/>
          <a:p>
            <a:pPr marL="0" indent="0">
              <a:buNone/>
            </a:pPr>
            <a:r>
              <a:rPr lang="en-US" dirty="0" smtClean="0"/>
              <a:t>Will and Grace - Will</a:t>
            </a:r>
            <a:endParaRPr lang="en-US" dirty="0"/>
          </a:p>
          <a:p>
            <a:pPr marL="0" indent="0">
              <a:buNone/>
            </a:pPr>
            <a:r>
              <a:rPr lang="en-US" dirty="0" smtClean="0"/>
              <a:t>Frasier –  </a:t>
            </a:r>
            <a:r>
              <a:rPr lang="en-US" dirty="0" err="1" smtClean="0"/>
              <a:t>Ros</a:t>
            </a:r>
            <a:endParaRPr lang="en-US" dirty="0" smtClean="0"/>
          </a:p>
          <a:p>
            <a:pPr marL="0" indent="0">
              <a:buNone/>
            </a:pPr>
            <a:r>
              <a:rPr lang="en-US" dirty="0" smtClean="0"/>
              <a:t>Mary Tyler Moore Show – Lou </a:t>
            </a:r>
          </a:p>
          <a:p>
            <a:pPr marL="0" indent="0">
              <a:buNone/>
            </a:pPr>
            <a:r>
              <a:rPr lang="en-US" dirty="0" smtClean="0"/>
              <a:t>Absolutely Fabulous – Saffron </a:t>
            </a:r>
          </a:p>
          <a:p>
            <a:pPr marL="0" indent="0">
              <a:buNone/>
            </a:pPr>
            <a:r>
              <a:rPr lang="en-US" dirty="0" smtClean="0"/>
              <a:t>Cosby Show – Clair </a:t>
            </a:r>
          </a:p>
          <a:p>
            <a:pPr marL="0" indent="0">
              <a:buNone/>
            </a:pPr>
            <a:r>
              <a:rPr lang="en-US" dirty="0" smtClean="0"/>
              <a:t>The Office – Pam</a:t>
            </a:r>
          </a:p>
          <a:p>
            <a:pPr marL="0" indent="0">
              <a:buNone/>
            </a:pPr>
            <a:r>
              <a:rPr lang="en-US" dirty="0" smtClean="0"/>
              <a:t>I love Lucy - Ricardo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16" y="1912248"/>
            <a:ext cx="2743522" cy="3461453"/>
          </a:xfrm>
          <a:prstGeom prst="rect">
            <a:avLst/>
          </a:prstGeom>
        </p:spPr>
      </p:pic>
    </p:spTree>
    <p:extLst>
      <p:ext uri="{BB962C8B-B14F-4D97-AF65-F5344CB8AC3E}">
        <p14:creationId xmlns:p14="http://schemas.microsoft.com/office/powerpoint/2010/main" val="11624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Homesick</a:t>
            </a:r>
            <a:endParaRPr lang="en-US" dirty="0"/>
          </a:p>
        </p:txBody>
      </p:sp>
      <p:sp>
        <p:nvSpPr>
          <p:cNvPr id="3" name="Content Placeholder 2"/>
          <p:cNvSpPr>
            <a:spLocks noGrp="1"/>
          </p:cNvSpPr>
          <p:nvPr>
            <p:ph idx="1"/>
          </p:nvPr>
        </p:nvSpPr>
        <p:spPr>
          <a:xfrm>
            <a:off x="3984934" y="1992691"/>
            <a:ext cx="4701866" cy="4328344"/>
          </a:xfrm>
        </p:spPr>
        <p:txBody>
          <a:bodyPr>
            <a:normAutofit fontScale="77500" lnSpcReduction="20000"/>
          </a:bodyPr>
          <a:lstStyle/>
          <a:p>
            <a:pPr marL="0" indent="0" algn="just">
              <a:buNone/>
            </a:pPr>
            <a:r>
              <a:rPr lang="en-US" dirty="0" smtClean="0"/>
              <a:t>Too many larger than life characters.  The main protagonist should have been more natural and more sympathetic and she is currently too cartoony.  There is no juxtaposition between the live action and the animation so there is no difference comedy difference between the pace of the live action and the animation.  It is about two women and written by a woman.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9100" y="2068641"/>
            <a:ext cx="3382225" cy="3685859"/>
          </a:xfrm>
          <a:prstGeom prst="rect">
            <a:avLst/>
          </a:prstGeom>
        </p:spPr>
      </p:pic>
    </p:spTree>
    <p:extLst>
      <p:ext uri="{BB962C8B-B14F-4D97-AF65-F5344CB8AC3E}">
        <p14:creationId xmlns:p14="http://schemas.microsoft.com/office/powerpoint/2010/main" val="8914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Straight man</a:t>
            </a:r>
            <a:endParaRPr lang="en-US" dirty="0"/>
          </a:p>
        </p:txBody>
      </p:sp>
      <p:sp>
        <p:nvSpPr>
          <p:cNvPr id="3" name="Content Placeholder 2"/>
          <p:cNvSpPr>
            <a:spLocks noGrp="1"/>
          </p:cNvSpPr>
          <p:nvPr>
            <p:ph idx="1"/>
          </p:nvPr>
        </p:nvSpPr>
        <p:spPr>
          <a:xfrm>
            <a:off x="3912644" y="1693889"/>
            <a:ext cx="5081437" cy="4237403"/>
          </a:xfrm>
        </p:spPr>
        <p:txBody>
          <a:bodyPr>
            <a:normAutofit fontScale="92500" lnSpcReduction="10000"/>
          </a:bodyPr>
          <a:lstStyle/>
          <a:p>
            <a:pPr marL="0" indent="0">
              <a:buNone/>
            </a:pPr>
            <a:r>
              <a:rPr lang="en-US" dirty="0" err="1" smtClean="0"/>
              <a:t>Fawlty</a:t>
            </a:r>
            <a:r>
              <a:rPr lang="en-US" dirty="0" smtClean="0"/>
              <a:t> Towers – Polly</a:t>
            </a:r>
          </a:p>
          <a:p>
            <a:pPr marL="0" indent="0">
              <a:buNone/>
            </a:pPr>
            <a:r>
              <a:rPr lang="en-US" dirty="0" smtClean="0"/>
              <a:t>Will and Grace – Will</a:t>
            </a:r>
          </a:p>
          <a:p>
            <a:pPr marL="0" indent="0">
              <a:buNone/>
            </a:pPr>
            <a:r>
              <a:rPr lang="en-US" dirty="0" smtClean="0"/>
              <a:t>Frasier –  </a:t>
            </a:r>
            <a:r>
              <a:rPr lang="en-US" dirty="0" err="1" smtClean="0"/>
              <a:t>Ros</a:t>
            </a:r>
            <a:endParaRPr lang="en-US" dirty="0" smtClean="0"/>
          </a:p>
          <a:p>
            <a:pPr marL="0" indent="0">
              <a:buNone/>
            </a:pPr>
            <a:r>
              <a:rPr lang="en-US" dirty="0" smtClean="0"/>
              <a:t>Mary Tyler Moore Show – Lou </a:t>
            </a:r>
          </a:p>
          <a:p>
            <a:pPr marL="0" indent="0">
              <a:buNone/>
            </a:pPr>
            <a:r>
              <a:rPr lang="en-US" dirty="0" smtClean="0"/>
              <a:t>Absolutely Fabulous – Saffron </a:t>
            </a:r>
          </a:p>
          <a:p>
            <a:pPr marL="0" indent="0">
              <a:buNone/>
            </a:pPr>
            <a:r>
              <a:rPr lang="en-US" dirty="0" smtClean="0"/>
              <a:t>Cosby Show – Clair </a:t>
            </a:r>
          </a:p>
          <a:p>
            <a:pPr marL="0" indent="0">
              <a:buNone/>
            </a:pPr>
            <a:r>
              <a:rPr lang="en-US" dirty="0" smtClean="0"/>
              <a:t>The Office – Pam</a:t>
            </a:r>
          </a:p>
          <a:p>
            <a:pPr marL="0" indent="0">
              <a:buNone/>
            </a:pPr>
            <a:r>
              <a:rPr lang="en-US" dirty="0" smtClean="0"/>
              <a:t>I love Lucy - Ricardo</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25" y="1843797"/>
            <a:ext cx="2746065" cy="3746419"/>
          </a:xfrm>
          <a:prstGeom prst="rect">
            <a:avLst/>
          </a:prstGeom>
        </p:spPr>
      </p:pic>
    </p:spTree>
    <p:extLst>
      <p:ext uri="{BB962C8B-B14F-4D97-AF65-F5344CB8AC3E}">
        <p14:creationId xmlns:p14="http://schemas.microsoft.com/office/powerpoint/2010/main" val="24906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TV more innovative in the seventies?</a:t>
            </a:r>
            <a:endParaRPr lang="en-US" dirty="0"/>
          </a:p>
        </p:txBody>
      </p:sp>
      <p:sp>
        <p:nvSpPr>
          <p:cNvPr id="3" name="Content Placeholder 2"/>
          <p:cNvSpPr>
            <a:spLocks noGrp="1"/>
          </p:cNvSpPr>
          <p:nvPr>
            <p:ph idx="1"/>
          </p:nvPr>
        </p:nvSpPr>
        <p:spPr>
          <a:xfrm>
            <a:off x="4126576" y="1825053"/>
            <a:ext cx="4395332" cy="4525963"/>
          </a:xfrm>
        </p:spPr>
        <p:txBody>
          <a:bodyPr>
            <a:normAutofit/>
          </a:bodyPr>
          <a:lstStyle/>
          <a:p>
            <a:pPr marL="0" indent="0" algn="just">
              <a:buNone/>
            </a:pPr>
            <a:r>
              <a:rPr lang="en-US" sz="2400" dirty="0" smtClean="0"/>
              <a:t>According to Linda </a:t>
            </a:r>
            <a:r>
              <a:rPr lang="en-US" sz="2400" dirty="0" err="1" smtClean="0"/>
              <a:t>Artel</a:t>
            </a:r>
            <a:r>
              <a:rPr lang="en-US" sz="2400" dirty="0" smtClean="0"/>
              <a:t> and Susan </a:t>
            </a:r>
            <a:r>
              <a:rPr lang="en-US" sz="2400" dirty="0" err="1" smtClean="0"/>
              <a:t>Wengraf</a:t>
            </a:r>
            <a:r>
              <a:rPr lang="en-US" sz="2400" dirty="0" smtClean="0"/>
              <a:t> in their book </a:t>
            </a:r>
            <a:r>
              <a:rPr lang="en-GB" sz="2400" b="1" dirty="0"/>
              <a:t>Positive Images.  Screening Women’s </a:t>
            </a:r>
            <a:r>
              <a:rPr lang="en-GB" sz="2400" b="1" dirty="0" smtClean="0"/>
              <a:t>Films </a:t>
            </a:r>
            <a:r>
              <a:rPr lang="en-GB" sz="2400" dirty="0" smtClean="0"/>
              <a:t>, Mary Tyler Moore wasn’t a positive role model</a:t>
            </a:r>
            <a:r>
              <a:rPr lang="en-US" sz="2400" dirty="0" smtClean="0"/>
              <a:t>.  “She appears to be coy that it’s like she doesn’t want to be taken seriously and she is playing at being clever and therefore not threatening.”</a:t>
            </a:r>
            <a:endParaRPr lang="en-US" sz="2400" dirty="0"/>
          </a:p>
        </p:txBody>
      </p:sp>
      <p:pic>
        <p:nvPicPr>
          <p:cNvPr id="4" name="Picture 3" descr="Screen Shot 2014-01-29 at 15.54.0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131" y="2588119"/>
            <a:ext cx="3330343" cy="2123628"/>
          </a:xfrm>
          <a:prstGeom prst="rect">
            <a:avLst/>
          </a:prstGeom>
        </p:spPr>
      </p:pic>
    </p:spTree>
    <p:extLst>
      <p:ext uri="{BB962C8B-B14F-4D97-AF65-F5344CB8AC3E}">
        <p14:creationId xmlns:p14="http://schemas.microsoft.com/office/powerpoint/2010/main" val="35040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04" y="274639"/>
            <a:ext cx="8229600" cy="1143000"/>
          </a:xfrm>
        </p:spPr>
        <p:txBody>
          <a:bodyPr/>
          <a:lstStyle/>
          <a:p>
            <a:r>
              <a:rPr lang="en-GB" dirty="0" smtClean="0"/>
              <a:t>Straight Character in Animation</a:t>
            </a:r>
            <a:endParaRPr lang="en-GB" dirty="0"/>
          </a:p>
        </p:txBody>
      </p:sp>
      <p:sp>
        <p:nvSpPr>
          <p:cNvPr id="3" name="Content Placeholder 2"/>
          <p:cNvSpPr>
            <a:spLocks noGrp="1"/>
          </p:cNvSpPr>
          <p:nvPr>
            <p:ph idx="1"/>
          </p:nvPr>
        </p:nvSpPr>
        <p:spPr>
          <a:xfrm>
            <a:off x="3409129" y="1705105"/>
            <a:ext cx="8229600" cy="4525963"/>
          </a:xfrm>
        </p:spPr>
        <p:txBody>
          <a:bodyPr>
            <a:normAutofit/>
          </a:bodyPr>
          <a:lstStyle/>
          <a:p>
            <a:pPr marL="0" indent="0">
              <a:buNone/>
            </a:pPr>
            <a:r>
              <a:rPr lang="en-GB" sz="2800" dirty="0" smtClean="0"/>
              <a:t>Simpsons – Marge Simpson</a:t>
            </a:r>
          </a:p>
          <a:p>
            <a:pPr marL="0" indent="0">
              <a:buNone/>
            </a:pPr>
            <a:r>
              <a:rPr lang="en-GB" sz="2800" dirty="0" smtClean="0"/>
              <a:t>Family Guy – Lois </a:t>
            </a:r>
          </a:p>
          <a:p>
            <a:pPr marL="0" indent="0">
              <a:buNone/>
            </a:pPr>
            <a:r>
              <a:rPr lang="en-GB" sz="2800" dirty="0" smtClean="0"/>
              <a:t>Flintstones – Wilma Flintstone</a:t>
            </a:r>
          </a:p>
          <a:p>
            <a:pPr marL="0" indent="0">
              <a:buNone/>
            </a:pPr>
            <a:r>
              <a:rPr lang="en-GB" sz="2800" dirty="0" err="1" smtClean="0"/>
              <a:t>Peppa</a:t>
            </a:r>
            <a:r>
              <a:rPr lang="en-GB" sz="2800" dirty="0" smtClean="0"/>
              <a:t> Pig – Mummy Pig</a:t>
            </a:r>
          </a:p>
          <a:p>
            <a:pPr marL="0" indent="0">
              <a:buNone/>
            </a:pPr>
            <a:r>
              <a:rPr lang="en-GB" sz="2800" dirty="0" smtClean="0"/>
              <a:t>American Dad – Francine </a:t>
            </a:r>
          </a:p>
          <a:p>
            <a:pPr marL="0" indent="0">
              <a:buNone/>
            </a:pPr>
            <a:r>
              <a:rPr lang="en-GB" sz="2800" dirty="0" smtClean="0"/>
              <a:t>Pond Life – Belle</a:t>
            </a:r>
          </a:p>
          <a:p>
            <a:pPr marL="0" indent="0">
              <a:buNone/>
            </a:pPr>
            <a:r>
              <a:rPr lang="en-GB" sz="2800" dirty="0" smtClean="0"/>
              <a:t>Wait till your father gets home - Irma</a:t>
            </a:r>
            <a:endParaRPr lang="en-GB" sz="2800" dirty="0"/>
          </a:p>
        </p:txBody>
      </p:sp>
      <p:pic>
        <p:nvPicPr>
          <p:cNvPr id="2050" name="Picture 2" descr="C:\Users\SAKennedy.NTDS\AppData\Local\Temp\wz2047\Paper\Marge Simpso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3268" y="1807537"/>
            <a:ext cx="2307802" cy="3461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3533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1134</TotalTime>
  <Words>2358</Words>
  <Application>Microsoft Office PowerPoint</Application>
  <PresentationFormat>On-screen Show (4:3)</PresentationFormat>
  <Paragraphs>208</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Helvetica</vt:lpstr>
      <vt:lpstr>Black</vt:lpstr>
      <vt:lpstr>Is the straight role in comedy essential and why is it usually played by a women in animation?</vt:lpstr>
      <vt:lpstr>Sarah Ann Kennedy University of Central Lancashire</vt:lpstr>
      <vt:lpstr>About me!</vt:lpstr>
      <vt:lpstr>Is a ‘straight man’ necessary?</vt:lpstr>
      <vt:lpstr>The Straight man</vt:lpstr>
      <vt:lpstr>Homesick</vt:lpstr>
      <vt:lpstr>The Straight man</vt:lpstr>
      <vt:lpstr>Was TV more innovative in the seventies?</vt:lpstr>
      <vt:lpstr>Straight Character in Animation</vt:lpstr>
      <vt:lpstr>Voice of Reason</vt:lpstr>
      <vt:lpstr>Have we progressed since Laura Mulvey wrote her seminal paper in 1975?</vt:lpstr>
      <vt:lpstr>Putting Themselves in the Picture</vt:lpstr>
      <vt:lpstr>Animated Features by Women</vt:lpstr>
      <vt:lpstr>Mainstream animated work  created by women in UK</vt:lpstr>
      <vt:lpstr>Animated shows created  by women today UK and USA</vt:lpstr>
      <vt:lpstr> Women short Film makers</vt:lpstr>
      <vt:lpstr>Spot the difference!</vt:lpstr>
      <vt:lpstr>Women’s Symposium Contributors</vt:lpstr>
      <vt:lpstr>Opportunity</vt:lpstr>
      <vt:lpstr>Opportunity</vt:lpstr>
      <vt:lpstr>Confidence</vt:lpstr>
      <vt:lpstr>Enabler or Doer</vt:lpstr>
      <vt:lpstr>Enabler or Doer</vt:lpstr>
      <vt:lpstr>Enabler or Doer</vt:lpstr>
      <vt:lpstr>Discrimination</vt:lpstr>
      <vt:lpstr>Discrimination</vt:lpstr>
      <vt:lpstr>Discrimination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straight role in comedy essential and why is it usually played by a women in animation</dc:title>
  <dc:creator>Microsoft Office User</dc:creator>
  <cp:lastModifiedBy>Sarah Ann Kennedy</cp:lastModifiedBy>
  <cp:revision>69</cp:revision>
  <dcterms:created xsi:type="dcterms:W3CDTF">2014-01-28T15:37:30Z</dcterms:created>
  <dcterms:modified xsi:type="dcterms:W3CDTF">2018-09-25T13:30:11Z</dcterms:modified>
</cp:coreProperties>
</file>