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61" r:id="rId4"/>
    <p:sldId id="266" r:id="rId5"/>
    <p:sldId id="268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332" autoAdjust="0"/>
  </p:normalViewPr>
  <p:slideViewPr>
    <p:cSldViewPr snapToGrid="0">
      <p:cViewPr varScale="1">
        <p:scale>
          <a:sx n="109" d="100"/>
          <a:sy n="109" d="100"/>
        </p:scale>
        <p:origin x="612" y="78"/>
      </p:cViewPr>
      <p:guideLst/>
    </p:cSldViewPr>
  </p:slideViewPr>
  <p:outlineViewPr>
    <p:cViewPr>
      <p:scale>
        <a:sx n="33" d="100"/>
        <a:sy n="33" d="100"/>
      </p:scale>
      <p:origin x="0" y="-213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A46D0-B967-4F18-85CE-FF784E33B0B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4AFCD-464E-4AFE-BE40-3476D726F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76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AFCD-464E-4AFE-BE40-3476D726F3D2}" type="slidenum">
              <a:rPr lang="en-GB" smtClean="0"/>
              <a:t>1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106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AFCD-464E-4AFE-BE40-3476D726F3D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66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AFCD-464E-4AFE-BE40-3476D726F3D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35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AFCD-464E-4AFE-BE40-3476D726F3D2}" type="slidenum">
              <a:rPr lang="en-GB" smtClean="0"/>
              <a:t>4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664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AFCD-464E-4AFE-BE40-3476D726F3D2}" type="slidenum">
              <a:rPr lang="en-GB" smtClean="0"/>
              <a:t>5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10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AFCD-464E-4AFE-BE40-3476D726F3D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936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53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3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2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24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3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08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2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95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21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59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0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004FA-880A-4318-BA9D-176F122A27F3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E75FF-CBDE-44B1-A263-3766CF91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91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doherty7@uclan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9309" y="0"/>
            <a:ext cx="9144000" cy="2319251"/>
          </a:xfrm>
        </p:spPr>
        <p:txBody>
          <a:bodyPr>
            <a:normAutofit/>
          </a:bodyPr>
          <a:lstStyle/>
          <a:p>
            <a:br>
              <a:rPr lang="en-GB" sz="3100" dirty="0">
                <a:latin typeface="+mn-lt"/>
              </a:rPr>
            </a:br>
            <a:r>
              <a:rPr lang="en-GB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681643"/>
            <a:ext cx="10831483" cy="5677593"/>
          </a:xfrm>
        </p:spPr>
        <p:txBody>
          <a:bodyPr>
            <a:normAutofit/>
          </a:bodyPr>
          <a:lstStyle/>
          <a:p>
            <a:endParaRPr lang="en-GB" sz="46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en-GB" sz="46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en-GB" sz="46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4600" b="1" dirty="0"/>
          </a:p>
          <a:p>
            <a:endParaRPr lang="en-GB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476013"/>
              </p:ext>
            </p:extLst>
          </p:nvPr>
        </p:nvGraphicFramePr>
        <p:xfrm>
          <a:off x="-2" y="0"/>
          <a:ext cx="12192002" cy="691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70257">
                  <a:extLst>
                    <a:ext uri="{9D8B030D-6E8A-4147-A177-3AD203B41FA5}">
                      <a16:colId xmlns:a16="http://schemas.microsoft.com/office/drawing/2014/main" val="2313617922"/>
                    </a:ext>
                  </a:extLst>
                </a:gridCol>
                <a:gridCol w="5421745">
                  <a:extLst>
                    <a:ext uri="{9D8B030D-6E8A-4147-A177-3AD203B41FA5}">
                      <a16:colId xmlns:a16="http://schemas.microsoft.com/office/drawing/2014/main" val="3987263357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algn="l"/>
                      <a:endParaRPr lang="en-GB" sz="3200" b="1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GB" sz="3200" b="1" dirty="0">
                          <a:solidFill>
                            <a:srgbClr val="0070C0"/>
                          </a:solidFill>
                        </a:rPr>
                        <a:t>Improving Access to </a:t>
                      </a:r>
                      <a:r>
                        <a:rPr lang="en-GB" sz="3200" b="1" dirty="0" err="1">
                          <a:solidFill>
                            <a:srgbClr val="0070C0"/>
                          </a:solidFill>
                        </a:rPr>
                        <a:t>priMary</a:t>
                      </a:r>
                      <a:r>
                        <a:rPr lang="en-GB" sz="3200" b="1" dirty="0">
                          <a:solidFill>
                            <a:srgbClr val="0070C0"/>
                          </a:solidFill>
                        </a:rPr>
                        <a:t> care for People with Autism and or Learning disabilities </a:t>
                      </a:r>
                    </a:p>
                    <a:p>
                      <a:pPr algn="l"/>
                      <a:endParaRPr lang="en-GB" sz="3200" b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GB" sz="3200" b="1" dirty="0">
                          <a:solidFill>
                            <a:srgbClr val="0070C0"/>
                          </a:solidFill>
                        </a:rPr>
                        <a:t>(I Am PAL)</a:t>
                      </a:r>
                    </a:p>
                    <a:p>
                      <a:pPr algn="l"/>
                      <a:endParaRPr lang="en-GB" sz="3200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1" dirty="0">
                          <a:solidFill>
                            <a:srgbClr val="0070C0"/>
                          </a:solidFill>
                        </a:rPr>
                        <a:t>Professor Umesh Chauhan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1" dirty="0">
                          <a:solidFill>
                            <a:srgbClr val="0070C0"/>
                          </a:solidFill>
                        </a:rPr>
                        <a:t>Dr. Alison Doherty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hlinkClick r:id="rId3"/>
                        </a:rPr>
                        <a:t>adoherty7@uclan.ac.uk</a:t>
                      </a:r>
                      <a:endParaRPr lang="en-GB" sz="2000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rgbClr val="0070C0"/>
                          </a:solidFill>
                        </a:rPr>
                        <a:t>With</a:t>
                      </a:r>
                      <a:r>
                        <a:rPr lang="en-GB" sz="2800" b="0" baseline="0" dirty="0">
                          <a:solidFill>
                            <a:srgbClr val="0070C0"/>
                          </a:solidFill>
                        </a:rPr>
                        <a:t> special thanks to Pathways Associates and to NHS England</a:t>
                      </a:r>
                      <a:endParaRPr lang="en-GB" sz="28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351969"/>
                  </a:ext>
                </a:extLst>
              </a:tr>
            </a:tbl>
          </a:graphicData>
        </a:graphic>
      </p:graphicFrame>
      <p:pic>
        <p:nvPicPr>
          <p:cNvPr id="9" name="Picture 8" descr="Group33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77954" y="815575"/>
            <a:ext cx="5283815" cy="5226849"/>
          </a:xfrm>
          <a:prstGeom prst="rect">
            <a:avLst/>
          </a:prstGeom>
        </p:spPr>
      </p:pic>
      <p:pic>
        <p:nvPicPr>
          <p:cNvPr id="10" name="Picture 9" descr="uclanlogo-300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2253193" y="4920634"/>
            <a:ext cx="144335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0646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5"/>
                </a:solidFill>
              </a:rPr>
              <a:t>Difficulties using health care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0614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People with autism, learning disabilities or both have difficulties using health services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Without support their health inequalities will continue unchecked</a:t>
            </a:r>
          </a:p>
          <a:p>
            <a:endParaRPr lang="en-GB" dirty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Thumb_down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16437" y="2191975"/>
            <a:ext cx="2485209" cy="31463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7648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56220"/>
            <a:ext cx="10988040" cy="1325563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Project 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245326"/>
            <a:ext cx="8117341" cy="530352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GB" sz="3600" dirty="0"/>
              <a:t>To explore people’s views and experiences of primary health care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GB" sz="3600" b="1" dirty="0">
                <a:solidFill>
                  <a:srgbClr val="002060"/>
                </a:solidFill>
              </a:rPr>
              <a:t>What’s involved</a:t>
            </a:r>
            <a:endParaRPr lang="en-GB" sz="3600" dirty="0"/>
          </a:p>
          <a:p>
            <a:pPr marL="0" indent="0">
              <a:lnSpc>
                <a:spcPct val="160000"/>
              </a:lnSpc>
              <a:buNone/>
            </a:pPr>
            <a:r>
              <a:rPr lang="en-GB" sz="3600" dirty="0"/>
              <a:t>Group discussions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GB" sz="3600" dirty="0"/>
              <a:t>Invited views </a:t>
            </a:r>
          </a:p>
          <a:p>
            <a:pPr marL="0" indent="0">
              <a:lnSpc>
                <a:spcPct val="160000"/>
              </a:lnSpc>
              <a:buNone/>
            </a:pPr>
            <a:endParaRPr lang="en-GB" sz="3600" dirty="0"/>
          </a:p>
          <a:p>
            <a:pPr marL="0" indent="0">
              <a:buNone/>
            </a:pPr>
            <a:endParaRPr lang="en-GB" sz="1600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chemeClr val="accent5"/>
                </a:solidFill>
              </a:rPr>
              <a:t>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232" y="3055620"/>
            <a:ext cx="2399483" cy="260495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851" y="1128066"/>
            <a:ext cx="2112100" cy="218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42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69" y="110124"/>
            <a:ext cx="10872831" cy="172509"/>
          </a:xfrm>
        </p:spPr>
        <p:txBody>
          <a:bodyPr>
            <a:normAutofit fontScale="90000"/>
          </a:bodyPr>
          <a:lstStyle/>
          <a:p>
            <a:pPr algn="ctr"/>
            <a:br>
              <a:rPr lang="en-GB" b="1" dirty="0">
                <a:solidFill>
                  <a:schemeClr val="accent5">
                    <a:lumMod val="75000"/>
                  </a:schemeClr>
                </a:solidFill>
              </a:rPr>
            </a:br>
            <a:endParaRPr lang="en-GB" sz="27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0969" y="1039917"/>
            <a:ext cx="11528151" cy="5493809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GB" sz="4000" dirty="0"/>
              <a:t> communication challenges</a:t>
            </a:r>
          </a:p>
          <a:p>
            <a:pPr>
              <a:buBlip>
                <a:blip r:embed="rId3"/>
              </a:buBlip>
            </a:pPr>
            <a:r>
              <a:rPr lang="en-GB" sz="4000" dirty="0"/>
              <a:t> time issues</a:t>
            </a:r>
          </a:p>
          <a:p>
            <a:pPr>
              <a:buBlip>
                <a:blip r:embed="rId3"/>
              </a:buBlip>
            </a:pPr>
            <a:r>
              <a:rPr lang="en-GB" sz="4000" dirty="0"/>
              <a:t> fear</a:t>
            </a:r>
          </a:p>
          <a:p>
            <a:pPr>
              <a:buBlip>
                <a:blip r:embed="rId3"/>
              </a:buBlip>
            </a:pPr>
            <a:r>
              <a:rPr lang="en-GB" sz="4000" dirty="0"/>
              <a:t> technology</a:t>
            </a:r>
          </a:p>
          <a:p>
            <a:pPr>
              <a:buBlip>
                <a:blip r:embed="rId3"/>
              </a:buBlip>
            </a:pPr>
            <a:r>
              <a:rPr lang="en-GB" sz="4000" dirty="0"/>
              <a:t> living alone </a:t>
            </a:r>
          </a:p>
          <a:p>
            <a:pPr>
              <a:buBlip>
                <a:blip r:embed="rId3"/>
              </a:buBlip>
            </a:pPr>
            <a:r>
              <a:rPr lang="en-GB" sz="4000" dirty="0"/>
              <a:t> inconsistencies in health care support</a:t>
            </a:r>
          </a:p>
          <a:p>
            <a:pPr>
              <a:buBlip>
                <a:blip r:embed="rId3"/>
              </a:buBlip>
            </a:pPr>
            <a:r>
              <a:rPr lang="en-GB" sz="4000" dirty="0"/>
              <a:t> training </a:t>
            </a:r>
          </a:p>
          <a:p>
            <a:pPr>
              <a:buBlip>
                <a:blip r:embed="rId3"/>
              </a:buBlip>
            </a:pPr>
            <a:r>
              <a:rPr lang="en-GB" sz="4000" dirty="0"/>
              <a:t> other issues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0969" y="282633"/>
            <a:ext cx="10413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Findings – what people have said so far…</a:t>
            </a:r>
          </a:p>
        </p:txBody>
      </p:sp>
    </p:spTree>
    <p:extLst>
      <p:ext uri="{BB962C8B-B14F-4D97-AF65-F5344CB8AC3E}">
        <p14:creationId xmlns:p14="http://schemas.microsoft.com/office/powerpoint/2010/main" val="4247625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177" y="304165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Findings – what people have said so far…</a:t>
            </a:r>
            <a:br>
              <a:rPr lang="en-GB" b="1" dirty="0">
                <a:solidFill>
                  <a:srgbClr val="0070C0"/>
                </a:solidFill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177" y="1477818"/>
            <a:ext cx="11713029" cy="4699145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GB" sz="3200" dirty="0"/>
              <a:t> social support valued</a:t>
            </a:r>
          </a:p>
          <a:p>
            <a:pPr>
              <a:buBlip>
                <a:blip r:embed="rId3"/>
              </a:buBlip>
            </a:pPr>
            <a:r>
              <a:rPr lang="en-GB" sz="3200" dirty="0"/>
              <a:t> staff who listen, understand and speak directly to patients</a:t>
            </a:r>
          </a:p>
          <a:p>
            <a:pPr>
              <a:buBlip>
                <a:blip r:embed="rId3"/>
              </a:buBlip>
            </a:pPr>
            <a:r>
              <a:rPr lang="en-GB" sz="3200" dirty="0"/>
              <a:t> technology</a:t>
            </a:r>
          </a:p>
          <a:p>
            <a:pPr>
              <a:buBlip>
                <a:blip r:embed="rId3"/>
              </a:buBlip>
            </a:pPr>
            <a:r>
              <a:rPr lang="en-GB" sz="3200" dirty="0"/>
              <a:t> people like it when they know staff</a:t>
            </a:r>
          </a:p>
          <a:p>
            <a:pPr>
              <a:buBlip>
                <a:blip r:embed="rId3"/>
              </a:buBlip>
            </a:pPr>
            <a:r>
              <a:rPr lang="en-GB" sz="3200" dirty="0"/>
              <a:t> staff who make, and spend, time with patients </a:t>
            </a:r>
          </a:p>
          <a:p>
            <a:pPr>
              <a:buBlip>
                <a:blip r:embed="rId3"/>
              </a:buBlip>
            </a:pPr>
            <a:r>
              <a:rPr lang="en-GB" sz="3200" dirty="0"/>
              <a:t> trained staff are better </a:t>
            </a:r>
          </a:p>
          <a:p>
            <a:pPr>
              <a:buBlip>
                <a:blip r:embed="rId3"/>
              </a:buBlip>
            </a:pPr>
            <a:r>
              <a:rPr lang="en-GB" sz="3200" dirty="0"/>
              <a:t> involve people with learning disabilities, autism or both in training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107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174018" cy="4351338"/>
          </a:xfrm>
        </p:spPr>
        <p:txBody>
          <a:bodyPr/>
          <a:lstStyle/>
          <a:p>
            <a:pPr>
              <a:buBlip>
                <a:blip r:embed="rId3"/>
              </a:buBlip>
            </a:pPr>
            <a:r>
              <a:rPr lang="en-GB" dirty="0"/>
              <a:t>  </a:t>
            </a:r>
            <a:r>
              <a:rPr lang="en-GB" sz="3200" dirty="0"/>
              <a:t>Gather other studies’ findings</a:t>
            </a:r>
          </a:p>
          <a:p>
            <a:pPr>
              <a:buBlip>
                <a:blip r:embed="rId3"/>
              </a:buBlip>
            </a:pPr>
            <a:r>
              <a:rPr lang="en-GB" sz="3200" dirty="0"/>
              <a:t> Collate overall findings</a:t>
            </a:r>
          </a:p>
          <a:p>
            <a:pPr>
              <a:buBlip>
                <a:blip r:embed="rId3"/>
              </a:buBlip>
            </a:pPr>
            <a:r>
              <a:rPr lang="en-GB" sz="3200" dirty="0"/>
              <a:t> Findings to inform further work </a:t>
            </a:r>
          </a:p>
          <a:p>
            <a:pPr>
              <a:buBlip>
                <a:blip r:embed="rId3"/>
              </a:buBlip>
            </a:pPr>
            <a:r>
              <a:rPr lang="en-GB" sz="3200" dirty="0"/>
              <a:t> Findings to inform service improvements</a:t>
            </a:r>
          </a:p>
          <a:p>
            <a:pPr>
              <a:buBlip>
                <a:blip r:embed="rId3"/>
              </a:buBlip>
            </a:pPr>
            <a:r>
              <a:rPr lang="en-GB" sz="3200" dirty="0"/>
              <a:t> Findings to inform co-produced funding bid</a:t>
            </a:r>
          </a:p>
        </p:txBody>
      </p:sp>
      <p:pic>
        <p:nvPicPr>
          <p:cNvPr id="6" name="Picture 5" descr="Top 10 Fun Ways To Encourage Volunteers ~ Ministry Best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194" y="4533100"/>
            <a:ext cx="3609975" cy="2190750"/>
          </a:xfrm>
          <a:prstGeom prst="rect">
            <a:avLst/>
          </a:prstGeom>
        </p:spPr>
      </p:pic>
      <p:pic>
        <p:nvPicPr>
          <p:cNvPr id="8" name="Picture 7" descr="goanimate.com | ETMOOC Blog Hub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194" y="555625"/>
            <a:ext cx="260096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568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219</Words>
  <Application>Microsoft Office PowerPoint</Application>
  <PresentationFormat>Widescreen</PresentationFormat>
  <Paragraphs>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</vt:lpstr>
      <vt:lpstr>Difficulties using health care services</vt:lpstr>
      <vt:lpstr>Project aim</vt:lpstr>
      <vt:lpstr> </vt:lpstr>
      <vt:lpstr>Findings – what people have said so far… 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Lancashire Research Institute For Global HEalth &amp; Wellbeing (LIFE)</dc:title>
  <dc:creator>Alison Doherty</dc:creator>
  <cp:lastModifiedBy>Paige Crabb &lt;Research Support Team&gt;</cp:lastModifiedBy>
  <cp:revision>126</cp:revision>
  <dcterms:created xsi:type="dcterms:W3CDTF">2018-03-26T08:46:02Z</dcterms:created>
  <dcterms:modified xsi:type="dcterms:W3CDTF">2019-03-15T13:23:18Z</dcterms:modified>
</cp:coreProperties>
</file>