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40320913" cy="30240288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7CC8"/>
    <a:srgbClr val="6389CD"/>
    <a:srgbClr val="85A3D8"/>
    <a:srgbClr val="6289CD"/>
    <a:srgbClr val="4573C4"/>
    <a:srgbClr val="FFFFFF"/>
    <a:srgbClr val="DAE3F3"/>
    <a:srgbClr val="9999FF"/>
    <a:srgbClr val="403152"/>
    <a:srgbClr val="260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B0EB96-0535-458D-9452-9EC36B3DEDB9}" v="7" dt="2021-10-26T07:16:24.4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6" autoAdjust="0"/>
    <p:restoredTop sz="94660"/>
  </p:normalViewPr>
  <p:slideViewPr>
    <p:cSldViewPr snapToGrid="0">
      <p:cViewPr varScale="1">
        <p:scale>
          <a:sx n="29" d="100"/>
          <a:sy n="29" d="100"/>
        </p:scale>
        <p:origin x="150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B85707-DAF4-4D8A-8D0F-7444E97FC802}" type="doc">
      <dgm:prSet loTypeId="urn:microsoft.com/office/officeart/2005/8/layout/process1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8E0D11AA-5793-4619-B3E3-FC00CE13BD49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4 Week </a:t>
          </a:r>
        </a:p>
        <a:p>
          <a:pPr algn="ctr">
            <a:spcBef>
              <a:spcPts val="0"/>
            </a:spcBef>
            <a:spcAft>
              <a:spcPts val="0"/>
            </a:spcAft>
          </a:pP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Intervention</a:t>
          </a:r>
        </a:p>
        <a:p>
          <a:pPr algn="ctr">
            <a:spcBef>
              <a:spcPts val="0"/>
            </a:spcBef>
            <a:spcAft>
              <a:spcPts val="0"/>
            </a:spcAft>
          </a:pP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 (</a:t>
          </a:r>
          <a:r>
            <a:rPr lang="en-GB" sz="3200" b="1" cap="smal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bra 1</a:t>
          </a: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gm:t>
    </dgm:pt>
    <dgm:pt modelId="{6FDDABD0-8DD6-4D64-A9CE-108E4BB0F573}" type="sibTrans" cxnId="{95F7B11C-4AA4-4F83-A124-3673C6792FA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32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B873CBC-0B4E-42BF-9BCC-F0021724C785}" type="parTrans" cxnId="{95F7B11C-4AA4-4F83-A124-3673C6792FA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32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E24B04A-38DF-42C3-B8B2-1A2D95DA4A7C}">
      <dgm:prSet phldrT="[Text]"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Data Collection Session [2] </a:t>
          </a:r>
        </a:p>
        <a:p>
          <a:pPr algn="ctr">
            <a:spcBef>
              <a:spcPts val="0"/>
            </a:spcBef>
            <a:spcAft>
              <a:spcPts val="0"/>
            </a:spcAft>
          </a:pP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(</a:t>
          </a:r>
          <a:r>
            <a:rPr lang="en-GB" sz="3200" b="1" cap="smal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bra1</a:t>
          </a:r>
          <a:r>
            <a:rPr lang="en-GB" sz="3200" b="1" cap="small" baseline="-25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28  </a:t>
          </a:r>
          <a:r>
            <a:rPr lang="en-GB" sz="3200" b="1" cap="small" baseline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&amp; bra 2</a:t>
          </a: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gm:t>
    </dgm:pt>
    <dgm:pt modelId="{976F1D12-6959-4C3D-8682-5DDBDB227C84}" type="sibTrans" cxnId="{4B5FC164-0804-4DAD-B2E4-2E3939A6C60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32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6A92054-B67A-4313-82F5-0A2BBEDCEFA9}" type="parTrans" cxnId="{4B5FC164-0804-4DAD-B2E4-2E3939A6C6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32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539A372-3401-44BF-8B26-9994ED76B24F}">
      <dgm:prSet phldrT="[Text]"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Data Collection Session [1]</a:t>
          </a:r>
        </a:p>
        <a:p>
          <a:pPr algn="ctr">
            <a:spcBef>
              <a:spcPts val="0"/>
            </a:spcBef>
            <a:spcAft>
              <a:spcPts val="0"/>
            </a:spcAft>
          </a:pP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(</a:t>
          </a:r>
          <a:r>
            <a:rPr lang="en-GB" sz="3200" b="1" cap="small" dirty="0">
              <a:latin typeface="Cambria" panose="02040503050406030204" pitchFamily="18" charset="0"/>
              <a:ea typeface="Cambria" panose="02040503050406030204" pitchFamily="18" charset="0"/>
            </a:rPr>
            <a:t>Usual &amp; </a:t>
          </a:r>
        </a:p>
        <a:p>
          <a:pPr algn="ctr">
            <a:spcBef>
              <a:spcPts val="0"/>
            </a:spcBef>
            <a:spcAft>
              <a:spcPts val="0"/>
            </a:spcAft>
          </a:pPr>
          <a:r>
            <a:rPr lang="en-GB" sz="3200" b="1" cap="smal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bra 1</a:t>
          </a: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gm:t>
    </dgm:pt>
    <dgm:pt modelId="{1C9B141D-E0FB-42B8-86F6-4C04A7837084}" type="parTrans" cxnId="{8AE3CD49-1F17-46DD-B3AD-61E65D2F6FA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32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6A8DCBA-07D0-4800-B557-268CD0CE13A1}" type="sibTrans" cxnId="{8AE3CD49-1F17-46DD-B3AD-61E65D2F6FA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32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A9B0122-3196-46A4-9DAD-F55F3AA52BF6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4 Week Intervention (</a:t>
          </a:r>
          <a:r>
            <a:rPr lang="en-GB" sz="3200" b="1" cap="smal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bra 2</a:t>
          </a: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gm:t>
    </dgm:pt>
    <dgm:pt modelId="{CEAE9932-62A7-48FC-82E1-50CDA53652FB}" type="parTrans" cxnId="{055C18F1-9699-4BF8-BA28-1E01F18CEA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B703719-2DE7-4C3A-B1AE-89E34C3B69DA}" type="sibTrans" cxnId="{055C18F1-9699-4BF8-BA28-1E01F18CEA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45C3986-2DA7-451A-8781-3F68A9809253}">
      <dgm:prSet phldrT="[Text]"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Data Collection Session [3]</a:t>
          </a:r>
          <a:b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</a:b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(</a:t>
          </a:r>
          <a:r>
            <a:rPr lang="en-GB" sz="3200" b="1" cap="smal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bra 2</a:t>
          </a:r>
          <a:r>
            <a:rPr lang="en-GB" sz="3200" b="1" cap="small" baseline="-25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28</a:t>
          </a:r>
          <a:r>
            <a:rPr lang="en-GB" sz="3200" b="1" dirty="0"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gm:t>
    </dgm:pt>
    <dgm:pt modelId="{F142DD36-C71C-4429-BFF9-1564B0658C43}" type="parTrans" cxnId="{BCE8691C-E445-4944-809E-BDA651DD0B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85BD33C-B537-4E20-9F30-8E93881631EA}" type="sibTrans" cxnId="{BCE8691C-E445-4944-809E-BDA651DD0B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C170526-D85E-4B35-B469-338AECD27342}" type="pres">
      <dgm:prSet presAssocID="{76B85707-DAF4-4D8A-8D0F-7444E97FC802}" presName="Name0" presStyleCnt="0">
        <dgm:presLayoutVars>
          <dgm:dir/>
          <dgm:resizeHandles val="exact"/>
        </dgm:presLayoutVars>
      </dgm:prSet>
      <dgm:spPr/>
    </dgm:pt>
    <dgm:pt modelId="{371E811D-67BD-4417-8010-89FF554A36AC}" type="pres">
      <dgm:prSet presAssocID="{A539A372-3401-44BF-8B26-9994ED76B24F}" presName="node" presStyleLbl="node1" presStyleIdx="0" presStyleCnt="5" custScaleX="99645">
        <dgm:presLayoutVars>
          <dgm:bulletEnabled val="1"/>
        </dgm:presLayoutVars>
      </dgm:prSet>
      <dgm:spPr/>
    </dgm:pt>
    <dgm:pt modelId="{8A5AE8FB-7686-490D-A94E-4F3D937CC451}" type="pres">
      <dgm:prSet presAssocID="{86A8DCBA-07D0-4800-B557-268CD0CE13A1}" presName="sibTrans" presStyleLbl="sibTrans2D1" presStyleIdx="0" presStyleCnt="4"/>
      <dgm:spPr/>
    </dgm:pt>
    <dgm:pt modelId="{FC2D886D-F9B4-43DC-A082-6B89CD42F710}" type="pres">
      <dgm:prSet presAssocID="{86A8DCBA-07D0-4800-B557-268CD0CE13A1}" presName="connectorText" presStyleLbl="sibTrans2D1" presStyleIdx="0" presStyleCnt="4"/>
      <dgm:spPr/>
    </dgm:pt>
    <dgm:pt modelId="{4C7B8B6D-7293-410A-ACC6-635750471B55}" type="pres">
      <dgm:prSet presAssocID="{8E0D11AA-5793-4619-B3E3-FC00CE13BD49}" presName="node" presStyleLbl="node1" presStyleIdx="1" presStyleCnt="5" custScaleX="97336">
        <dgm:presLayoutVars>
          <dgm:bulletEnabled val="1"/>
        </dgm:presLayoutVars>
      </dgm:prSet>
      <dgm:spPr/>
    </dgm:pt>
    <dgm:pt modelId="{A1F62726-38FD-4516-B38E-81329B47FCB3}" type="pres">
      <dgm:prSet presAssocID="{6FDDABD0-8DD6-4D64-A9CE-108E4BB0F573}" presName="sibTrans" presStyleLbl="sibTrans2D1" presStyleIdx="1" presStyleCnt="4"/>
      <dgm:spPr/>
    </dgm:pt>
    <dgm:pt modelId="{291153F7-E45E-4CDA-B608-CD4753903220}" type="pres">
      <dgm:prSet presAssocID="{6FDDABD0-8DD6-4D64-A9CE-108E4BB0F573}" presName="connectorText" presStyleLbl="sibTrans2D1" presStyleIdx="1" presStyleCnt="4"/>
      <dgm:spPr/>
    </dgm:pt>
    <dgm:pt modelId="{776EF3F6-296D-4F57-A109-3E2BEBF27564}" type="pres">
      <dgm:prSet presAssocID="{1E24B04A-38DF-42C3-B8B2-1A2D95DA4A7C}" presName="node" presStyleLbl="node1" presStyleIdx="2" presStyleCnt="5" custScaleX="118148">
        <dgm:presLayoutVars>
          <dgm:bulletEnabled val="1"/>
        </dgm:presLayoutVars>
      </dgm:prSet>
      <dgm:spPr/>
    </dgm:pt>
    <dgm:pt modelId="{8DD64F41-D801-4592-967E-6FBB4A4DD4B8}" type="pres">
      <dgm:prSet presAssocID="{976F1D12-6959-4C3D-8682-5DDBDB227C84}" presName="sibTrans" presStyleLbl="sibTrans2D1" presStyleIdx="2" presStyleCnt="4"/>
      <dgm:spPr/>
    </dgm:pt>
    <dgm:pt modelId="{2230B5BC-1B0B-4E73-A45B-F84E9C40EAC3}" type="pres">
      <dgm:prSet presAssocID="{976F1D12-6959-4C3D-8682-5DDBDB227C84}" presName="connectorText" presStyleLbl="sibTrans2D1" presStyleIdx="2" presStyleCnt="4"/>
      <dgm:spPr/>
    </dgm:pt>
    <dgm:pt modelId="{4E18388A-8328-480D-8E01-A986B653125A}" type="pres">
      <dgm:prSet presAssocID="{9A9B0122-3196-46A4-9DAD-F55F3AA52BF6}" presName="node" presStyleLbl="node1" presStyleIdx="3" presStyleCnt="5" custScaleX="103531">
        <dgm:presLayoutVars>
          <dgm:bulletEnabled val="1"/>
        </dgm:presLayoutVars>
      </dgm:prSet>
      <dgm:spPr/>
    </dgm:pt>
    <dgm:pt modelId="{A6F31C31-0911-4088-B7CD-B83F0E7C11F7}" type="pres">
      <dgm:prSet presAssocID="{CB703719-2DE7-4C3A-B1AE-89E34C3B69DA}" presName="sibTrans" presStyleLbl="sibTrans2D1" presStyleIdx="3" presStyleCnt="4"/>
      <dgm:spPr/>
    </dgm:pt>
    <dgm:pt modelId="{403D8CC0-D3A8-4461-8CC2-79C4BB7B3B7B}" type="pres">
      <dgm:prSet presAssocID="{CB703719-2DE7-4C3A-B1AE-89E34C3B69DA}" presName="connectorText" presStyleLbl="sibTrans2D1" presStyleIdx="3" presStyleCnt="4"/>
      <dgm:spPr/>
    </dgm:pt>
    <dgm:pt modelId="{9503BD57-80E1-4831-80DF-4C25726B5257}" type="pres">
      <dgm:prSet presAssocID="{C45C3986-2DA7-451A-8781-3F68A9809253}" presName="node" presStyleLbl="node1" presStyleIdx="4" presStyleCnt="5" custScaleX="91007">
        <dgm:presLayoutVars>
          <dgm:bulletEnabled val="1"/>
        </dgm:presLayoutVars>
      </dgm:prSet>
      <dgm:spPr/>
    </dgm:pt>
  </dgm:ptLst>
  <dgm:cxnLst>
    <dgm:cxn modelId="{BCE8691C-E445-4944-809E-BDA651DD0B1F}" srcId="{76B85707-DAF4-4D8A-8D0F-7444E97FC802}" destId="{C45C3986-2DA7-451A-8781-3F68A9809253}" srcOrd="4" destOrd="0" parTransId="{F142DD36-C71C-4429-BFF9-1564B0658C43}" sibTransId="{B85BD33C-B537-4E20-9F30-8E93881631EA}"/>
    <dgm:cxn modelId="{95F7B11C-4AA4-4F83-A124-3673C6792FAC}" srcId="{76B85707-DAF4-4D8A-8D0F-7444E97FC802}" destId="{8E0D11AA-5793-4619-B3E3-FC00CE13BD49}" srcOrd="1" destOrd="0" parTransId="{4B873CBC-0B4E-42BF-9BCC-F0021724C785}" sibTransId="{6FDDABD0-8DD6-4D64-A9CE-108E4BB0F573}"/>
    <dgm:cxn modelId="{9E5EEC1C-E3A1-42D4-8A1E-A127A912FC50}" type="presOf" srcId="{8E0D11AA-5793-4619-B3E3-FC00CE13BD49}" destId="{4C7B8B6D-7293-410A-ACC6-635750471B55}" srcOrd="0" destOrd="0" presId="urn:microsoft.com/office/officeart/2005/8/layout/process1"/>
    <dgm:cxn modelId="{ECCDDB1F-B8CA-4098-A331-8539A119C2BA}" type="presOf" srcId="{86A8DCBA-07D0-4800-B557-268CD0CE13A1}" destId="{FC2D886D-F9B4-43DC-A082-6B89CD42F710}" srcOrd="1" destOrd="0" presId="urn:microsoft.com/office/officeart/2005/8/layout/process1"/>
    <dgm:cxn modelId="{0B22A22F-28FD-43DD-AC2C-E84F29B46228}" type="presOf" srcId="{76B85707-DAF4-4D8A-8D0F-7444E97FC802}" destId="{EC170526-D85E-4B35-B469-338AECD27342}" srcOrd="0" destOrd="0" presId="urn:microsoft.com/office/officeart/2005/8/layout/process1"/>
    <dgm:cxn modelId="{5EF3C95B-80BC-43AF-8664-8E11B9DAB840}" type="presOf" srcId="{976F1D12-6959-4C3D-8682-5DDBDB227C84}" destId="{2230B5BC-1B0B-4E73-A45B-F84E9C40EAC3}" srcOrd="1" destOrd="0" presId="urn:microsoft.com/office/officeart/2005/8/layout/process1"/>
    <dgm:cxn modelId="{9A4C3C43-DC16-4240-AE9C-FC9322263F5C}" type="presOf" srcId="{976F1D12-6959-4C3D-8682-5DDBDB227C84}" destId="{8DD64F41-D801-4592-967E-6FBB4A4DD4B8}" srcOrd="0" destOrd="0" presId="urn:microsoft.com/office/officeart/2005/8/layout/process1"/>
    <dgm:cxn modelId="{4B5FC164-0804-4DAD-B2E4-2E3939A6C602}" srcId="{76B85707-DAF4-4D8A-8D0F-7444E97FC802}" destId="{1E24B04A-38DF-42C3-B8B2-1A2D95DA4A7C}" srcOrd="2" destOrd="0" parTransId="{C6A92054-B67A-4313-82F5-0A2BBEDCEFA9}" sibTransId="{976F1D12-6959-4C3D-8682-5DDBDB227C84}"/>
    <dgm:cxn modelId="{8AE3CD49-1F17-46DD-B3AD-61E65D2F6FA5}" srcId="{76B85707-DAF4-4D8A-8D0F-7444E97FC802}" destId="{A539A372-3401-44BF-8B26-9994ED76B24F}" srcOrd="0" destOrd="0" parTransId="{1C9B141D-E0FB-42B8-86F6-4C04A7837084}" sibTransId="{86A8DCBA-07D0-4800-B557-268CD0CE13A1}"/>
    <dgm:cxn modelId="{3AD44D70-A09E-4318-B08A-47776BF72C82}" type="presOf" srcId="{6FDDABD0-8DD6-4D64-A9CE-108E4BB0F573}" destId="{A1F62726-38FD-4516-B38E-81329B47FCB3}" srcOrd="0" destOrd="0" presId="urn:microsoft.com/office/officeart/2005/8/layout/process1"/>
    <dgm:cxn modelId="{A16B2372-1EF4-4FDE-9C5F-019487811CAD}" type="presOf" srcId="{86A8DCBA-07D0-4800-B557-268CD0CE13A1}" destId="{8A5AE8FB-7686-490D-A94E-4F3D937CC451}" srcOrd="0" destOrd="0" presId="urn:microsoft.com/office/officeart/2005/8/layout/process1"/>
    <dgm:cxn modelId="{0A616778-4D99-481E-894C-90A5A2D54CDC}" type="presOf" srcId="{1E24B04A-38DF-42C3-B8B2-1A2D95DA4A7C}" destId="{776EF3F6-296D-4F57-A109-3E2BEBF27564}" srcOrd="0" destOrd="0" presId="urn:microsoft.com/office/officeart/2005/8/layout/process1"/>
    <dgm:cxn modelId="{5A7532AC-825F-43A5-9178-B0A1FF3B6B8F}" type="presOf" srcId="{A539A372-3401-44BF-8B26-9994ED76B24F}" destId="{371E811D-67BD-4417-8010-89FF554A36AC}" srcOrd="0" destOrd="0" presId="urn:microsoft.com/office/officeart/2005/8/layout/process1"/>
    <dgm:cxn modelId="{3D0A1BAF-D174-4D6D-AEE4-6AD0D04B51F2}" type="presOf" srcId="{6FDDABD0-8DD6-4D64-A9CE-108E4BB0F573}" destId="{291153F7-E45E-4CDA-B608-CD4753903220}" srcOrd="1" destOrd="0" presId="urn:microsoft.com/office/officeart/2005/8/layout/process1"/>
    <dgm:cxn modelId="{CA46D0CF-5962-4885-84D9-05A84E9AA0F7}" type="presOf" srcId="{CB703719-2DE7-4C3A-B1AE-89E34C3B69DA}" destId="{A6F31C31-0911-4088-B7CD-B83F0E7C11F7}" srcOrd="0" destOrd="0" presId="urn:microsoft.com/office/officeart/2005/8/layout/process1"/>
    <dgm:cxn modelId="{7DA79AE1-05F0-47BE-B245-0F578D517070}" type="presOf" srcId="{C45C3986-2DA7-451A-8781-3F68A9809253}" destId="{9503BD57-80E1-4831-80DF-4C25726B5257}" srcOrd="0" destOrd="0" presId="urn:microsoft.com/office/officeart/2005/8/layout/process1"/>
    <dgm:cxn modelId="{2686F1EA-9C32-4793-BC65-C15CB4CF0A56}" type="presOf" srcId="{9A9B0122-3196-46A4-9DAD-F55F3AA52BF6}" destId="{4E18388A-8328-480D-8E01-A986B653125A}" srcOrd="0" destOrd="0" presId="urn:microsoft.com/office/officeart/2005/8/layout/process1"/>
    <dgm:cxn modelId="{055C18F1-9699-4BF8-BA28-1E01F18CEA76}" srcId="{76B85707-DAF4-4D8A-8D0F-7444E97FC802}" destId="{9A9B0122-3196-46A4-9DAD-F55F3AA52BF6}" srcOrd="3" destOrd="0" parTransId="{CEAE9932-62A7-48FC-82E1-50CDA53652FB}" sibTransId="{CB703719-2DE7-4C3A-B1AE-89E34C3B69DA}"/>
    <dgm:cxn modelId="{5309F0FD-29ED-4FEC-B555-C8A72D501733}" type="presOf" srcId="{CB703719-2DE7-4C3A-B1AE-89E34C3B69DA}" destId="{403D8CC0-D3A8-4461-8CC2-79C4BB7B3B7B}" srcOrd="1" destOrd="0" presId="urn:microsoft.com/office/officeart/2005/8/layout/process1"/>
    <dgm:cxn modelId="{A16CA840-AC21-4562-8495-470AB764E8F2}" type="presParOf" srcId="{EC170526-D85E-4B35-B469-338AECD27342}" destId="{371E811D-67BD-4417-8010-89FF554A36AC}" srcOrd="0" destOrd="0" presId="urn:microsoft.com/office/officeart/2005/8/layout/process1"/>
    <dgm:cxn modelId="{D5379F6C-B17F-4631-BF80-B744437C09E9}" type="presParOf" srcId="{EC170526-D85E-4B35-B469-338AECD27342}" destId="{8A5AE8FB-7686-490D-A94E-4F3D937CC451}" srcOrd="1" destOrd="0" presId="urn:microsoft.com/office/officeart/2005/8/layout/process1"/>
    <dgm:cxn modelId="{CFF1A2BD-B296-4651-88F7-CEB2072EAC50}" type="presParOf" srcId="{8A5AE8FB-7686-490D-A94E-4F3D937CC451}" destId="{FC2D886D-F9B4-43DC-A082-6B89CD42F710}" srcOrd="0" destOrd="0" presId="urn:microsoft.com/office/officeart/2005/8/layout/process1"/>
    <dgm:cxn modelId="{5DB9EA9C-B130-46E7-8E2D-1308D1588541}" type="presParOf" srcId="{EC170526-D85E-4B35-B469-338AECD27342}" destId="{4C7B8B6D-7293-410A-ACC6-635750471B55}" srcOrd="2" destOrd="0" presId="urn:microsoft.com/office/officeart/2005/8/layout/process1"/>
    <dgm:cxn modelId="{DFA8213C-CA21-4049-881A-B079192CB651}" type="presParOf" srcId="{EC170526-D85E-4B35-B469-338AECD27342}" destId="{A1F62726-38FD-4516-B38E-81329B47FCB3}" srcOrd="3" destOrd="0" presId="urn:microsoft.com/office/officeart/2005/8/layout/process1"/>
    <dgm:cxn modelId="{51CB32C9-9FE7-4D45-90E9-909FE350087E}" type="presParOf" srcId="{A1F62726-38FD-4516-B38E-81329B47FCB3}" destId="{291153F7-E45E-4CDA-B608-CD4753903220}" srcOrd="0" destOrd="0" presId="urn:microsoft.com/office/officeart/2005/8/layout/process1"/>
    <dgm:cxn modelId="{62DF9347-E37A-4256-BB9E-1CAE18475465}" type="presParOf" srcId="{EC170526-D85E-4B35-B469-338AECD27342}" destId="{776EF3F6-296D-4F57-A109-3E2BEBF27564}" srcOrd="4" destOrd="0" presId="urn:microsoft.com/office/officeart/2005/8/layout/process1"/>
    <dgm:cxn modelId="{05B8D1FB-FABB-4C79-B97D-7FEDCF9D6949}" type="presParOf" srcId="{EC170526-D85E-4B35-B469-338AECD27342}" destId="{8DD64F41-D801-4592-967E-6FBB4A4DD4B8}" srcOrd="5" destOrd="0" presId="urn:microsoft.com/office/officeart/2005/8/layout/process1"/>
    <dgm:cxn modelId="{4EFDE9D6-057D-4257-9E5C-1D7279255490}" type="presParOf" srcId="{8DD64F41-D801-4592-967E-6FBB4A4DD4B8}" destId="{2230B5BC-1B0B-4E73-A45B-F84E9C40EAC3}" srcOrd="0" destOrd="0" presId="urn:microsoft.com/office/officeart/2005/8/layout/process1"/>
    <dgm:cxn modelId="{A39C7746-9631-49B3-AB6C-CC6B31BF272E}" type="presParOf" srcId="{EC170526-D85E-4B35-B469-338AECD27342}" destId="{4E18388A-8328-480D-8E01-A986B653125A}" srcOrd="6" destOrd="0" presId="urn:microsoft.com/office/officeart/2005/8/layout/process1"/>
    <dgm:cxn modelId="{510B450B-672A-419F-A0A2-8BABE9D3C16D}" type="presParOf" srcId="{EC170526-D85E-4B35-B469-338AECD27342}" destId="{A6F31C31-0911-4088-B7CD-B83F0E7C11F7}" srcOrd="7" destOrd="0" presId="urn:microsoft.com/office/officeart/2005/8/layout/process1"/>
    <dgm:cxn modelId="{F9201EAD-1438-48C6-90BF-13B283222E92}" type="presParOf" srcId="{A6F31C31-0911-4088-B7CD-B83F0E7C11F7}" destId="{403D8CC0-D3A8-4461-8CC2-79C4BB7B3B7B}" srcOrd="0" destOrd="0" presId="urn:microsoft.com/office/officeart/2005/8/layout/process1"/>
    <dgm:cxn modelId="{7D08F81E-0009-4435-93C9-95EB2A1C6208}" type="presParOf" srcId="{EC170526-D85E-4B35-B469-338AECD27342}" destId="{9503BD57-80E1-4831-80DF-4C25726B5257}" srcOrd="8" destOrd="0" presId="urn:microsoft.com/office/officeart/2005/8/layout/process1"/>
  </dgm:cxnLst>
  <dgm:bg/>
  <dgm:whole>
    <a:ln w="38100"/>
  </dgm:whole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E811D-67BD-4417-8010-89FF554A36AC}">
      <dsp:nvSpPr>
        <dsp:cNvPr id="0" name=""/>
        <dsp:cNvSpPr/>
      </dsp:nvSpPr>
      <dsp:spPr>
        <a:xfrm>
          <a:off x="10569" y="810796"/>
          <a:ext cx="2969239" cy="25421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Data Collection Session [1]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(</a:t>
          </a:r>
          <a:r>
            <a:rPr lang="en-GB" sz="3200" b="1" kern="1200" cap="small" dirty="0">
              <a:latin typeface="Cambria" panose="02040503050406030204" pitchFamily="18" charset="0"/>
              <a:ea typeface="Cambria" panose="02040503050406030204" pitchFamily="18" charset="0"/>
            </a:rPr>
            <a:t>Usual &amp;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cap="smal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bra 1</a:t>
          </a: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sp:txBody>
      <dsp:txXfrm>
        <a:off x="85026" y="885253"/>
        <a:ext cx="2820325" cy="2393242"/>
      </dsp:txXfrm>
    </dsp:sp>
    <dsp:sp modelId="{8A5AE8FB-7686-490D-A94E-4F3D937CC451}">
      <dsp:nvSpPr>
        <dsp:cNvPr id="0" name=""/>
        <dsp:cNvSpPr/>
      </dsp:nvSpPr>
      <dsp:spPr>
        <a:xfrm>
          <a:off x="3277790" y="1712377"/>
          <a:ext cx="631721" cy="7389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3200" kern="12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277790" y="1860176"/>
        <a:ext cx="442205" cy="443396"/>
      </dsp:txXfrm>
    </dsp:sp>
    <dsp:sp modelId="{4C7B8B6D-7293-410A-ACC6-635750471B55}">
      <dsp:nvSpPr>
        <dsp:cNvPr id="0" name=""/>
        <dsp:cNvSpPr/>
      </dsp:nvSpPr>
      <dsp:spPr>
        <a:xfrm>
          <a:off x="4171735" y="810796"/>
          <a:ext cx="2900435" cy="254215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4 Week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Intervention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 (</a:t>
          </a:r>
          <a:r>
            <a:rPr lang="en-GB" sz="3200" b="1" kern="1200" cap="smal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bra 1</a:t>
          </a: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sp:txBody>
      <dsp:txXfrm>
        <a:off x="4246192" y="885253"/>
        <a:ext cx="2751521" cy="2393242"/>
      </dsp:txXfrm>
    </dsp:sp>
    <dsp:sp modelId="{A1F62726-38FD-4516-B38E-81329B47FCB3}">
      <dsp:nvSpPr>
        <dsp:cNvPr id="0" name=""/>
        <dsp:cNvSpPr/>
      </dsp:nvSpPr>
      <dsp:spPr>
        <a:xfrm>
          <a:off x="7370152" y="1712377"/>
          <a:ext cx="631721" cy="7389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3200" kern="12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370152" y="1860176"/>
        <a:ext cx="442205" cy="443396"/>
      </dsp:txXfrm>
    </dsp:sp>
    <dsp:sp modelId="{776EF3F6-296D-4F57-A109-3E2BEBF27564}">
      <dsp:nvSpPr>
        <dsp:cNvPr id="0" name=""/>
        <dsp:cNvSpPr/>
      </dsp:nvSpPr>
      <dsp:spPr>
        <a:xfrm>
          <a:off x="8264098" y="810796"/>
          <a:ext cx="3520594" cy="25421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Data Collection Session [2]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(</a:t>
          </a:r>
          <a:r>
            <a:rPr lang="en-GB" sz="3200" b="1" kern="1200" cap="smal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bra1</a:t>
          </a:r>
          <a:r>
            <a:rPr lang="en-GB" sz="3200" b="1" kern="1200" cap="small" baseline="-25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28  </a:t>
          </a:r>
          <a:r>
            <a:rPr lang="en-GB" sz="3200" b="1" kern="1200" cap="small" baseline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&amp; bra 2</a:t>
          </a: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sp:txBody>
      <dsp:txXfrm>
        <a:off x="8338555" y="885253"/>
        <a:ext cx="3371680" cy="2393242"/>
      </dsp:txXfrm>
    </dsp:sp>
    <dsp:sp modelId="{8DD64F41-D801-4592-967E-6FBB4A4DD4B8}">
      <dsp:nvSpPr>
        <dsp:cNvPr id="0" name=""/>
        <dsp:cNvSpPr/>
      </dsp:nvSpPr>
      <dsp:spPr>
        <a:xfrm>
          <a:off x="12082674" y="1712377"/>
          <a:ext cx="631721" cy="7389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3200" kern="120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2082674" y="1860176"/>
        <a:ext cx="442205" cy="443396"/>
      </dsp:txXfrm>
    </dsp:sp>
    <dsp:sp modelId="{4E18388A-8328-480D-8E01-A986B653125A}">
      <dsp:nvSpPr>
        <dsp:cNvPr id="0" name=""/>
        <dsp:cNvSpPr/>
      </dsp:nvSpPr>
      <dsp:spPr>
        <a:xfrm>
          <a:off x="12976619" y="810796"/>
          <a:ext cx="3085034" cy="254215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4 Week Intervention (</a:t>
          </a:r>
          <a:r>
            <a:rPr lang="en-GB" sz="3200" b="1" kern="1200" cap="smal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bra 2</a:t>
          </a: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sp:txBody>
      <dsp:txXfrm>
        <a:off x="13051076" y="885253"/>
        <a:ext cx="2936120" cy="2393242"/>
      </dsp:txXfrm>
    </dsp:sp>
    <dsp:sp modelId="{A6F31C31-0911-4088-B7CD-B83F0E7C11F7}">
      <dsp:nvSpPr>
        <dsp:cNvPr id="0" name=""/>
        <dsp:cNvSpPr/>
      </dsp:nvSpPr>
      <dsp:spPr>
        <a:xfrm>
          <a:off x="16359636" y="1712377"/>
          <a:ext cx="631721" cy="7389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3300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6359636" y="1860176"/>
        <a:ext cx="442205" cy="443396"/>
      </dsp:txXfrm>
    </dsp:sp>
    <dsp:sp modelId="{9503BD57-80E1-4831-80DF-4C25726B5257}">
      <dsp:nvSpPr>
        <dsp:cNvPr id="0" name=""/>
        <dsp:cNvSpPr/>
      </dsp:nvSpPr>
      <dsp:spPr>
        <a:xfrm>
          <a:off x="17253581" y="810796"/>
          <a:ext cx="2711842" cy="25421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Data Collection Session [3]</a:t>
          </a:r>
          <a:b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</a:b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(</a:t>
          </a:r>
          <a:r>
            <a:rPr lang="en-GB" sz="3200" b="1" kern="1200" cap="small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bra 2</a:t>
          </a:r>
          <a:r>
            <a:rPr lang="en-GB" sz="3200" b="1" kern="1200" cap="small" baseline="-25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28</a:t>
          </a:r>
          <a:r>
            <a:rPr lang="en-GB" sz="3200" b="1" kern="1200" dirty="0"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sp:txBody>
      <dsp:txXfrm>
        <a:off x="17328038" y="885253"/>
        <a:ext cx="2562928" cy="2393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4069" y="4949049"/>
            <a:ext cx="34272776" cy="10528100"/>
          </a:xfrm>
        </p:spPr>
        <p:txBody>
          <a:bodyPr anchor="b"/>
          <a:lstStyle>
            <a:lvl1pPr algn="ctr">
              <a:defRPr sz="2645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0114" y="15883154"/>
            <a:ext cx="30240685" cy="7301067"/>
          </a:xfrm>
        </p:spPr>
        <p:txBody>
          <a:bodyPr/>
          <a:lstStyle>
            <a:lvl1pPr marL="0" indent="0" algn="ctr">
              <a:buNone/>
              <a:defRPr sz="10583"/>
            </a:lvl1pPr>
            <a:lvl2pPr marL="2016023" indent="0" algn="ctr">
              <a:buNone/>
              <a:defRPr sz="8819"/>
            </a:lvl2pPr>
            <a:lvl3pPr marL="4032047" indent="0" algn="ctr">
              <a:buNone/>
              <a:defRPr sz="7937"/>
            </a:lvl3pPr>
            <a:lvl4pPr marL="6048070" indent="0" algn="ctr">
              <a:buNone/>
              <a:defRPr sz="7055"/>
            </a:lvl4pPr>
            <a:lvl5pPr marL="8064094" indent="0" algn="ctr">
              <a:buNone/>
              <a:defRPr sz="7055"/>
            </a:lvl5pPr>
            <a:lvl6pPr marL="10080117" indent="0" algn="ctr">
              <a:buNone/>
              <a:defRPr sz="7055"/>
            </a:lvl6pPr>
            <a:lvl7pPr marL="12096140" indent="0" algn="ctr">
              <a:buNone/>
              <a:defRPr sz="7055"/>
            </a:lvl7pPr>
            <a:lvl8pPr marL="14112164" indent="0" algn="ctr">
              <a:buNone/>
              <a:defRPr sz="7055"/>
            </a:lvl8pPr>
            <a:lvl9pPr marL="16128187" indent="0" algn="ctr">
              <a:buNone/>
              <a:defRPr sz="70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54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484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854656" y="1610015"/>
            <a:ext cx="8694197" cy="256272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72065" y="1610015"/>
            <a:ext cx="25578579" cy="256272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9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14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1065" y="7539080"/>
            <a:ext cx="34776787" cy="12579118"/>
          </a:xfrm>
        </p:spPr>
        <p:txBody>
          <a:bodyPr anchor="b"/>
          <a:lstStyle>
            <a:lvl1pPr>
              <a:defRPr sz="2645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51065" y="20237201"/>
            <a:ext cx="34776787" cy="6615061"/>
          </a:xfrm>
        </p:spPr>
        <p:txBody>
          <a:bodyPr/>
          <a:lstStyle>
            <a:lvl1pPr marL="0" indent="0">
              <a:buNone/>
              <a:defRPr sz="10583">
                <a:solidFill>
                  <a:schemeClr val="tx1"/>
                </a:solidFill>
              </a:defRPr>
            </a:lvl1pPr>
            <a:lvl2pPr marL="2016023" indent="0">
              <a:buNone/>
              <a:defRPr sz="8819">
                <a:solidFill>
                  <a:schemeClr val="tx1">
                    <a:tint val="75000"/>
                  </a:schemeClr>
                </a:solidFill>
              </a:defRPr>
            </a:lvl2pPr>
            <a:lvl3pPr marL="4032047" indent="0">
              <a:buNone/>
              <a:defRPr sz="7937">
                <a:solidFill>
                  <a:schemeClr val="tx1">
                    <a:tint val="75000"/>
                  </a:schemeClr>
                </a:solidFill>
              </a:defRPr>
            </a:lvl3pPr>
            <a:lvl4pPr marL="604807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4pPr>
            <a:lvl5pPr marL="8064094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5pPr>
            <a:lvl6pPr marL="10080117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6pPr>
            <a:lvl7pPr marL="1209614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7pPr>
            <a:lvl8pPr marL="14112164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8pPr>
            <a:lvl9pPr marL="16128187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01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72063" y="8050077"/>
            <a:ext cx="17136388" cy="19187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12462" y="8050077"/>
            <a:ext cx="17136388" cy="19187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33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7315" y="1610022"/>
            <a:ext cx="34776787" cy="58450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7319" y="7413073"/>
            <a:ext cx="17057633" cy="3633032"/>
          </a:xfrm>
        </p:spPr>
        <p:txBody>
          <a:bodyPr anchor="b"/>
          <a:lstStyle>
            <a:lvl1pPr marL="0" indent="0">
              <a:buNone/>
              <a:defRPr sz="10583" b="1"/>
            </a:lvl1pPr>
            <a:lvl2pPr marL="2016023" indent="0">
              <a:buNone/>
              <a:defRPr sz="8819" b="1"/>
            </a:lvl2pPr>
            <a:lvl3pPr marL="4032047" indent="0">
              <a:buNone/>
              <a:defRPr sz="7937" b="1"/>
            </a:lvl3pPr>
            <a:lvl4pPr marL="6048070" indent="0">
              <a:buNone/>
              <a:defRPr sz="7055" b="1"/>
            </a:lvl4pPr>
            <a:lvl5pPr marL="8064094" indent="0">
              <a:buNone/>
              <a:defRPr sz="7055" b="1"/>
            </a:lvl5pPr>
            <a:lvl6pPr marL="10080117" indent="0">
              <a:buNone/>
              <a:defRPr sz="7055" b="1"/>
            </a:lvl6pPr>
            <a:lvl7pPr marL="12096140" indent="0">
              <a:buNone/>
              <a:defRPr sz="7055" b="1"/>
            </a:lvl7pPr>
            <a:lvl8pPr marL="14112164" indent="0">
              <a:buNone/>
              <a:defRPr sz="7055" b="1"/>
            </a:lvl8pPr>
            <a:lvl9pPr marL="16128187" indent="0">
              <a:buNone/>
              <a:defRPr sz="70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7319" y="11046105"/>
            <a:ext cx="17057633" cy="162471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412464" y="7413073"/>
            <a:ext cx="17141640" cy="3633032"/>
          </a:xfrm>
        </p:spPr>
        <p:txBody>
          <a:bodyPr anchor="b"/>
          <a:lstStyle>
            <a:lvl1pPr marL="0" indent="0">
              <a:buNone/>
              <a:defRPr sz="10583" b="1"/>
            </a:lvl1pPr>
            <a:lvl2pPr marL="2016023" indent="0">
              <a:buNone/>
              <a:defRPr sz="8819" b="1"/>
            </a:lvl2pPr>
            <a:lvl3pPr marL="4032047" indent="0">
              <a:buNone/>
              <a:defRPr sz="7937" b="1"/>
            </a:lvl3pPr>
            <a:lvl4pPr marL="6048070" indent="0">
              <a:buNone/>
              <a:defRPr sz="7055" b="1"/>
            </a:lvl4pPr>
            <a:lvl5pPr marL="8064094" indent="0">
              <a:buNone/>
              <a:defRPr sz="7055" b="1"/>
            </a:lvl5pPr>
            <a:lvl6pPr marL="10080117" indent="0">
              <a:buNone/>
              <a:defRPr sz="7055" b="1"/>
            </a:lvl6pPr>
            <a:lvl7pPr marL="12096140" indent="0">
              <a:buNone/>
              <a:defRPr sz="7055" b="1"/>
            </a:lvl7pPr>
            <a:lvl8pPr marL="14112164" indent="0">
              <a:buNone/>
              <a:defRPr sz="7055" b="1"/>
            </a:lvl8pPr>
            <a:lvl9pPr marL="16128187" indent="0">
              <a:buNone/>
              <a:defRPr sz="70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412464" y="11046105"/>
            <a:ext cx="17141640" cy="162471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60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72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64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7314" y="2016019"/>
            <a:ext cx="13004544" cy="7056067"/>
          </a:xfrm>
        </p:spPr>
        <p:txBody>
          <a:bodyPr anchor="b"/>
          <a:lstStyle>
            <a:lvl1pPr>
              <a:defRPr sz="14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1640" y="4354048"/>
            <a:ext cx="20412462" cy="21490205"/>
          </a:xfrm>
        </p:spPr>
        <p:txBody>
          <a:bodyPr/>
          <a:lstStyle>
            <a:lvl1pPr>
              <a:defRPr sz="14110"/>
            </a:lvl1pPr>
            <a:lvl2pPr>
              <a:defRPr sz="12347"/>
            </a:lvl2pPr>
            <a:lvl3pPr>
              <a:defRPr sz="10583"/>
            </a:lvl3pPr>
            <a:lvl4pPr>
              <a:defRPr sz="8819"/>
            </a:lvl4pPr>
            <a:lvl5pPr>
              <a:defRPr sz="8819"/>
            </a:lvl5pPr>
            <a:lvl6pPr>
              <a:defRPr sz="8819"/>
            </a:lvl6pPr>
            <a:lvl7pPr>
              <a:defRPr sz="8819"/>
            </a:lvl7pPr>
            <a:lvl8pPr>
              <a:defRPr sz="8819"/>
            </a:lvl8pPr>
            <a:lvl9pPr>
              <a:defRPr sz="88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7314" y="9072087"/>
            <a:ext cx="13004544" cy="16807162"/>
          </a:xfrm>
        </p:spPr>
        <p:txBody>
          <a:bodyPr/>
          <a:lstStyle>
            <a:lvl1pPr marL="0" indent="0">
              <a:buNone/>
              <a:defRPr sz="7055"/>
            </a:lvl1pPr>
            <a:lvl2pPr marL="2016023" indent="0">
              <a:buNone/>
              <a:defRPr sz="6173"/>
            </a:lvl2pPr>
            <a:lvl3pPr marL="4032047" indent="0">
              <a:buNone/>
              <a:defRPr sz="5291"/>
            </a:lvl3pPr>
            <a:lvl4pPr marL="6048070" indent="0">
              <a:buNone/>
              <a:defRPr sz="4410"/>
            </a:lvl4pPr>
            <a:lvl5pPr marL="8064094" indent="0">
              <a:buNone/>
              <a:defRPr sz="4410"/>
            </a:lvl5pPr>
            <a:lvl6pPr marL="10080117" indent="0">
              <a:buNone/>
              <a:defRPr sz="4410"/>
            </a:lvl6pPr>
            <a:lvl7pPr marL="12096140" indent="0">
              <a:buNone/>
              <a:defRPr sz="4410"/>
            </a:lvl7pPr>
            <a:lvl8pPr marL="14112164" indent="0">
              <a:buNone/>
              <a:defRPr sz="4410"/>
            </a:lvl8pPr>
            <a:lvl9pPr marL="16128187" indent="0">
              <a:buNone/>
              <a:defRPr sz="44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41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7314" y="2016019"/>
            <a:ext cx="13004544" cy="7056067"/>
          </a:xfrm>
        </p:spPr>
        <p:txBody>
          <a:bodyPr anchor="b"/>
          <a:lstStyle>
            <a:lvl1pPr>
              <a:defRPr sz="14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1640" y="4354048"/>
            <a:ext cx="20412462" cy="21490205"/>
          </a:xfrm>
        </p:spPr>
        <p:txBody>
          <a:bodyPr anchor="t"/>
          <a:lstStyle>
            <a:lvl1pPr marL="0" indent="0">
              <a:buNone/>
              <a:defRPr sz="14110"/>
            </a:lvl1pPr>
            <a:lvl2pPr marL="2016023" indent="0">
              <a:buNone/>
              <a:defRPr sz="12347"/>
            </a:lvl2pPr>
            <a:lvl3pPr marL="4032047" indent="0">
              <a:buNone/>
              <a:defRPr sz="10583"/>
            </a:lvl3pPr>
            <a:lvl4pPr marL="6048070" indent="0">
              <a:buNone/>
              <a:defRPr sz="8819"/>
            </a:lvl4pPr>
            <a:lvl5pPr marL="8064094" indent="0">
              <a:buNone/>
              <a:defRPr sz="8819"/>
            </a:lvl5pPr>
            <a:lvl6pPr marL="10080117" indent="0">
              <a:buNone/>
              <a:defRPr sz="8819"/>
            </a:lvl6pPr>
            <a:lvl7pPr marL="12096140" indent="0">
              <a:buNone/>
              <a:defRPr sz="8819"/>
            </a:lvl7pPr>
            <a:lvl8pPr marL="14112164" indent="0">
              <a:buNone/>
              <a:defRPr sz="8819"/>
            </a:lvl8pPr>
            <a:lvl9pPr marL="16128187" indent="0">
              <a:buNone/>
              <a:defRPr sz="88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7314" y="9072087"/>
            <a:ext cx="13004544" cy="16807162"/>
          </a:xfrm>
        </p:spPr>
        <p:txBody>
          <a:bodyPr/>
          <a:lstStyle>
            <a:lvl1pPr marL="0" indent="0">
              <a:buNone/>
              <a:defRPr sz="7055"/>
            </a:lvl1pPr>
            <a:lvl2pPr marL="2016023" indent="0">
              <a:buNone/>
              <a:defRPr sz="6173"/>
            </a:lvl2pPr>
            <a:lvl3pPr marL="4032047" indent="0">
              <a:buNone/>
              <a:defRPr sz="5291"/>
            </a:lvl3pPr>
            <a:lvl4pPr marL="6048070" indent="0">
              <a:buNone/>
              <a:defRPr sz="4410"/>
            </a:lvl4pPr>
            <a:lvl5pPr marL="8064094" indent="0">
              <a:buNone/>
              <a:defRPr sz="4410"/>
            </a:lvl5pPr>
            <a:lvl6pPr marL="10080117" indent="0">
              <a:buNone/>
              <a:defRPr sz="4410"/>
            </a:lvl6pPr>
            <a:lvl7pPr marL="12096140" indent="0">
              <a:buNone/>
              <a:defRPr sz="4410"/>
            </a:lvl7pPr>
            <a:lvl8pPr marL="14112164" indent="0">
              <a:buNone/>
              <a:defRPr sz="4410"/>
            </a:lvl8pPr>
            <a:lvl9pPr marL="16128187" indent="0">
              <a:buNone/>
              <a:defRPr sz="44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17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72063" y="1610022"/>
            <a:ext cx="3477678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2063" y="8050077"/>
            <a:ext cx="3477678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72063" y="28028274"/>
            <a:ext cx="9072205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643B-C953-4599-BEFB-AA49C4DCBF3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56303" y="28028274"/>
            <a:ext cx="13608308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76645" y="28028274"/>
            <a:ext cx="9072205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03A8B-376A-4DB9-A918-3CAB098B8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84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032047" rtl="0" eaLnBrk="1" latinLnBrk="0" hangingPunct="1">
        <a:lnSpc>
          <a:spcPct val="90000"/>
        </a:lnSpc>
        <a:spcBef>
          <a:spcPct val="0"/>
        </a:spcBef>
        <a:buNone/>
        <a:defRPr sz="194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012" indent="-1008012" algn="l" defTabSz="4032047" rtl="0" eaLnBrk="1" latinLnBrk="0" hangingPunct="1">
        <a:lnSpc>
          <a:spcPct val="90000"/>
        </a:lnSpc>
        <a:spcBef>
          <a:spcPts val="4410"/>
        </a:spcBef>
        <a:buFont typeface="Arial" panose="020B0604020202020204" pitchFamily="34" charset="0"/>
        <a:buChar char="•"/>
        <a:defRPr sz="12347" kern="1200">
          <a:solidFill>
            <a:schemeClr val="tx1"/>
          </a:solidFill>
          <a:latin typeface="+mn-lt"/>
          <a:ea typeface="+mn-ea"/>
          <a:cs typeface="+mn-cs"/>
        </a:defRPr>
      </a:lvl1pPr>
      <a:lvl2pPr marL="3024035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10583" kern="1200">
          <a:solidFill>
            <a:schemeClr val="tx1"/>
          </a:solidFill>
          <a:latin typeface="+mn-lt"/>
          <a:ea typeface="+mn-ea"/>
          <a:cs typeface="+mn-cs"/>
        </a:defRPr>
      </a:lvl2pPr>
      <a:lvl3pPr marL="504005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3pPr>
      <a:lvl4pPr marL="7056082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9072105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108812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3104152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5120176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713619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1pPr>
      <a:lvl2pPr marL="2016023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403204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3pPr>
      <a:lvl4pPr marL="604807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8064094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008011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209614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4112164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612818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12" Type="http://schemas.openxmlformats.org/officeDocument/2006/relationships/image" Target="../media/image5.jpeg"/><Relationship Id="rId2" Type="http://schemas.openxmlformats.org/officeDocument/2006/relationships/hyperlink" Target="mailto:LHaworth6@uclan.ac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C8B2E63-0A69-4302-8FB2-50AF39402B27}"/>
              </a:ext>
            </a:extLst>
          </p:cNvPr>
          <p:cNvSpPr/>
          <p:nvPr/>
        </p:nvSpPr>
        <p:spPr>
          <a:xfrm>
            <a:off x="0" y="0"/>
            <a:ext cx="40320912" cy="3769145"/>
          </a:xfrm>
          <a:prstGeom prst="rect">
            <a:avLst/>
          </a:prstGeom>
          <a:solidFill>
            <a:srgbClr val="DAE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AD6102-485D-42A8-914D-13A61F534944}"/>
              </a:ext>
            </a:extLst>
          </p:cNvPr>
          <p:cNvSpPr txBox="1"/>
          <p:nvPr/>
        </p:nvSpPr>
        <p:spPr>
          <a:xfrm>
            <a:off x="3600449" y="291270"/>
            <a:ext cx="3312001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cap="small" dirty="0">
                <a:latin typeface="Garamond" panose="02020404030301010803" pitchFamily="18" charset="0"/>
              </a:rPr>
              <a:t>Can non-specific back pain (nsbp) amongst larger breasted women be</a:t>
            </a:r>
          </a:p>
          <a:p>
            <a:pPr algn="ctr"/>
            <a:r>
              <a:rPr lang="en-GB" sz="6000" b="1" cap="small" dirty="0">
                <a:latin typeface="Garamond" panose="02020404030301010803" pitchFamily="18" charset="0"/>
              </a:rPr>
              <a:t> effectively managed through changing breast support garment?</a:t>
            </a:r>
          </a:p>
          <a:p>
            <a:pPr algn="ctr"/>
            <a:r>
              <a:rPr lang="en-GB" sz="4400" u="sng" cap="small" dirty="0">
                <a:latin typeface="Garamond" panose="02020404030301010803" pitchFamily="18" charset="0"/>
              </a:rPr>
              <a:t>Lauren Haworth</a:t>
            </a:r>
            <a:r>
              <a:rPr lang="en-GB" sz="4400" b="1" cap="small" dirty="0">
                <a:latin typeface="Garamond" panose="02020404030301010803" pitchFamily="18" charset="0"/>
              </a:rPr>
              <a:t>, </a:t>
            </a:r>
            <a:r>
              <a:rPr lang="en-GB" sz="4400" cap="small" dirty="0">
                <a:latin typeface="Garamond" panose="02020404030301010803" pitchFamily="18" charset="0"/>
              </a:rPr>
              <a:t>Karen May, Dr Jessie Janssen, Prof James Selfe, Dr Ambreen Chohan</a:t>
            </a:r>
          </a:p>
          <a:p>
            <a:pPr algn="ctr"/>
            <a:r>
              <a:rPr lang="en-GB" sz="4400" cap="small" dirty="0">
                <a:latin typeface="Garamond" panose="02020404030301010803" pitchFamily="18" charset="0"/>
              </a:rPr>
              <a:t>Email: </a:t>
            </a:r>
            <a:r>
              <a:rPr lang="en-GB" sz="4400" cap="small" dirty="0">
                <a:latin typeface="Garamond" panose="02020404030301010803" pitchFamily="18" charset="0"/>
                <a:hlinkClick r:id="rId2"/>
              </a:rPr>
              <a:t>LHaworth6@uclan.ac.uk</a:t>
            </a:r>
            <a:r>
              <a:rPr lang="en-GB" sz="4400" cap="small" dirty="0">
                <a:latin typeface="Garamond" panose="02020404030301010803" pitchFamily="18" charset="0"/>
              </a:rPr>
              <a:t>     Tel: 01772 892547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5619967-AA93-403E-9AB4-262D10D86D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7263" y="305118"/>
            <a:ext cx="4088374" cy="3304592"/>
          </a:xfrm>
          <a:prstGeom prst="rect">
            <a:avLst/>
          </a:prstGeom>
        </p:spPr>
      </p:pic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4E6A359-58FE-4202-9978-E938D379B0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67" y="680773"/>
            <a:ext cx="6016764" cy="195377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507063E-1782-481B-ADF0-7007B4548CFB}"/>
              </a:ext>
            </a:extLst>
          </p:cNvPr>
          <p:cNvSpPr txBox="1"/>
          <p:nvPr/>
        </p:nvSpPr>
        <p:spPr>
          <a:xfrm>
            <a:off x="-1" y="3910861"/>
            <a:ext cx="20340000" cy="720000"/>
          </a:xfrm>
          <a:prstGeom prst="rect">
            <a:avLst/>
          </a:prstGeom>
          <a:solidFill>
            <a:srgbClr val="4472C4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Cambria" panose="02040503050406030204" pitchFamily="18" charset="0"/>
                <a:ea typeface="Cambria" panose="02040503050406030204" pitchFamily="18" charset="0"/>
              </a:rPr>
              <a:t>INTRODUCTION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DE8A86-CBBF-447E-899C-918C23F9EF0E}"/>
              </a:ext>
            </a:extLst>
          </p:cNvPr>
          <p:cNvSpPr txBox="1"/>
          <p:nvPr/>
        </p:nvSpPr>
        <p:spPr>
          <a:xfrm>
            <a:off x="0" y="16051202"/>
            <a:ext cx="20340000" cy="677108"/>
          </a:xfrm>
          <a:prstGeom prst="rect">
            <a:avLst/>
          </a:prstGeom>
          <a:solidFill>
            <a:srgbClr val="4472C4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3800" b="1" dirty="0">
                <a:latin typeface="Cambria" panose="02040503050406030204" pitchFamily="18" charset="0"/>
                <a:ea typeface="Cambria" panose="02040503050406030204" pitchFamily="18" charset="0"/>
              </a:rPr>
              <a:t>METHODS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A9F534-E312-46EC-9805-20640FA7E304}"/>
              </a:ext>
            </a:extLst>
          </p:cNvPr>
          <p:cNvSpPr txBox="1"/>
          <p:nvPr/>
        </p:nvSpPr>
        <p:spPr>
          <a:xfrm>
            <a:off x="20364960" y="3910861"/>
            <a:ext cx="19908000" cy="677108"/>
          </a:xfrm>
          <a:prstGeom prst="rect">
            <a:avLst/>
          </a:prstGeom>
          <a:solidFill>
            <a:srgbClr val="4472C4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3800" b="1" dirty="0">
                <a:latin typeface="Cambria" panose="02040503050406030204" pitchFamily="18" charset="0"/>
                <a:ea typeface="Cambria" panose="02040503050406030204" pitchFamily="18" charset="0"/>
              </a:rPr>
              <a:t>RESULTS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C0764E-C425-4B99-B7B5-AF804D7F07D3}"/>
              </a:ext>
            </a:extLst>
          </p:cNvPr>
          <p:cNvSpPr txBox="1"/>
          <p:nvPr/>
        </p:nvSpPr>
        <p:spPr>
          <a:xfrm>
            <a:off x="20412913" y="21543279"/>
            <a:ext cx="19908000" cy="677108"/>
          </a:xfrm>
          <a:prstGeom prst="rect">
            <a:avLst/>
          </a:prstGeom>
          <a:solidFill>
            <a:srgbClr val="4472C4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3800" b="1" cap="all" dirty="0">
                <a:latin typeface="Cambria" panose="02040503050406030204" pitchFamily="18" charset="0"/>
                <a:ea typeface="Cambria" panose="02040503050406030204" pitchFamily="18" charset="0"/>
              </a:rPr>
              <a:t>CLINICAL IMPACT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2F8C15-8CD9-4760-8E5D-68FC48F76712}"/>
              </a:ext>
            </a:extLst>
          </p:cNvPr>
          <p:cNvSpPr txBox="1"/>
          <p:nvPr/>
        </p:nvSpPr>
        <p:spPr>
          <a:xfrm>
            <a:off x="12330" y="29007501"/>
            <a:ext cx="40296937" cy="1200329"/>
          </a:xfrm>
          <a:prstGeom prst="rect">
            <a:avLst/>
          </a:prstGeom>
          <a:solidFill>
            <a:srgbClr val="DAE3F3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REFERENCES: </a:t>
            </a: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[1] McGhee et al., Clin </a:t>
            </a:r>
            <a:r>
              <a:rPr lang="en-GB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Biomech</a:t>
            </a: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. 2018; 51: 99–104. [2] </a:t>
            </a:r>
            <a:r>
              <a:rPr lang="en-GB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Coltman</a:t>
            </a: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 et al., Clin </a:t>
            </a:r>
            <a:r>
              <a:rPr lang="en-GB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Biomech</a:t>
            </a: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. 2018; 53: 46–53. [3] NHS England et al., 2019; Evidence-Based Interventions: Guidance For CCGs. [4] Greenhalgh &amp; Selfe., Red Flags II: a guide to solving serious pathology of the spine; 2010. [5] McGhee &amp; Steele., J Sci Med Sport. 2010; 13 (6): 568–72. </a:t>
            </a:r>
          </a:p>
          <a:p>
            <a:endParaRPr lang="en-GB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CE7F97-EDC5-4732-8208-8F69856E03D0}"/>
              </a:ext>
            </a:extLst>
          </p:cNvPr>
          <p:cNvSpPr txBox="1"/>
          <p:nvPr/>
        </p:nvSpPr>
        <p:spPr>
          <a:xfrm>
            <a:off x="46326" y="12544911"/>
            <a:ext cx="11573647" cy="3166824"/>
          </a:xfrm>
          <a:prstGeom prst="roundRect">
            <a:avLst>
              <a:gd name="adj" fmla="val 18592"/>
            </a:avLst>
          </a:prstGeom>
          <a:solidFill>
            <a:srgbClr val="DAE3F3"/>
          </a:solidFill>
          <a:ln w="28575">
            <a:solidFill>
              <a:srgbClr val="6289C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n w="0"/>
                <a:latin typeface="Cambria" panose="02040503050406030204" pitchFamily="18" charset="0"/>
                <a:ea typeface="Cambria" panose="02040503050406030204" pitchFamily="18" charset="0"/>
              </a:rPr>
              <a:t>This study aimed to investigate the immediate and short-term biomechanical, psychosocial and pain responses to change in breast support garment amongst larger breasted women with (symptomatic) and without (asymptomatic) NSBP.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EC6AE7-7839-4422-AE6C-0D8071CD8EF0}"/>
              </a:ext>
            </a:extLst>
          </p:cNvPr>
          <p:cNvSpPr txBox="1"/>
          <p:nvPr/>
        </p:nvSpPr>
        <p:spPr>
          <a:xfrm>
            <a:off x="184459" y="4885624"/>
            <a:ext cx="11247829" cy="62324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4000" b="1" cap="small" dirty="0">
                <a:latin typeface="Cambria" panose="02040503050406030204" pitchFamily="18" charset="0"/>
                <a:ea typeface="Cambria" panose="02040503050406030204" pitchFamily="18" charset="0"/>
              </a:rPr>
              <a:t>The problem </a:t>
            </a:r>
          </a:p>
          <a:p>
            <a:pPr marL="609600" indent="-609600" algn="just">
              <a:spcAft>
                <a:spcPts val="1200"/>
              </a:spcAft>
              <a:buSzPct val="125000"/>
              <a:buBlip>
                <a:blip r:embed="rId5"/>
              </a:buBlip>
            </a:pP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In spite of professional bra fitting services, 75-100% of women still wear the wrong size bra </a:t>
            </a:r>
            <a:r>
              <a:rPr lang="en-GB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[1]</a:t>
            </a: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609600" indent="-609600" algn="just">
              <a:spcAft>
                <a:spcPts val="1200"/>
              </a:spcAft>
              <a:buSzPct val="125000"/>
              <a:buBlip>
                <a:blip r:embed="rId5"/>
              </a:buBlip>
            </a:pPr>
            <a:endParaRPr lang="en-GB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09600" indent="-609600" algn="just">
              <a:spcAft>
                <a:spcPts val="1200"/>
              </a:spcAft>
              <a:buSzPct val="125000"/>
              <a:buBlip>
                <a:blip r:embed="rId5"/>
              </a:buBlip>
            </a:pP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Larger breasted women (D±) regularly seek medical intervention for chronic NSBP </a:t>
            </a:r>
            <a:r>
              <a:rPr lang="en-GB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[2] </a:t>
            </a: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as long-term wearing of an ill-fitting bra can result in a myriad of symptoms.</a:t>
            </a:r>
            <a:r>
              <a:rPr lang="en-GB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(Fig. 1).</a:t>
            </a:r>
          </a:p>
          <a:p>
            <a:pPr marL="609600" indent="-609600" algn="just">
              <a:buSzPct val="125000"/>
              <a:buBlip>
                <a:blip r:embed="rId5"/>
              </a:buBlip>
            </a:pP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Treatment strategies for this patient group are mostly surgical, but accessibility is limited via the NHS </a:t>
            </a:r>
            <a:r>
              <a:rPr lang="en-GB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[3]</a:t>
            </a: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E99B562-5FD4-4DC5-A8D5-B45DA88A16D6}"/>
              </a:ext>
            </a:extLst>
          </p:cNvPr>
          <p:cNvSpPr txBox="1"/>
          <p:nvPr/>
        </p:nvSpPr>
        <p:spPr>
          <a:xfrm>
            <a:off x="232827" y="16810930"/>
            <a:ext cx="16131851" cy="833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500"/>
              </a:spcAft>
            </a:pPr>
            <a:r>
              <a:rPr lang="en-GB" sz="3200" b="1" u="sng" dirty="0"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en-GB" sz="3200" b="1" u="sng" cap="small" dirty="0">
                <a:latin typeface="Cambria" panose="02040503050406030204" pitchFamily="18" charset="0"/>
                <a:ea typeface="Cambria" panose="02040503050406030204" pitchFamily="18" charset="0"/>
              </a:rPr>
              <a:t>articipants: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Asymptomatic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(n=24)</a:t>
            </a:r>
            <a:r>
              <a:rPr lang="en-GB" sz="3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GB" sz="3200" b="1" dirty="0">
                <a:solidFill>
                  <a:srgbClr val="66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Symptomatic</a:t>
            </a:r>
            <a:r>
              <a:rPr lang="en-GB" sz="3200" dirty="0">
                <a:solidFill>
                  <a:srgbClr val="66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(n=24), D+ cup size, were screened using adapted version of Red flags screening tool </a:t>
            </a:r>
            <a:r>
              <a:rPr lang="en-GB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[4]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>
              <a:spcAft>
                <a:spcPts val="1500"/>
              </a:spcAft>
            </a:pPr>
            <a:r>
              <a:rPr lang="en-GB" sz="3200" b="1" u="sng" cap="small" dirty="0">
                <a:latin typeface="Cambria" panose="02040503050406030204" pitchFamily="18" charset="0"/>
                <a:ea typeface="Cambria" panose="02040503050406030204" pitchFamily="18" charset="0"/>
              </a:rPr>
              <a:t>Test Conditions: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>
              <a:spcAft>
                <a:spcPts val="1500"/>
              </a:spcAft>
            </a:pPr>
            <a:r>
              <a:rPr lang="en-GB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Asymptomatic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n-GB" sz="3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Tested in Usual bra, Professionally-fitted bra [PFB], PFB after 4 week intervention period [PFB</a:t>
            </a:r>
            <a:r>
              <a:rPr lang="en-GB" sz="32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28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]</a:t>
            </a:r>
            <a:endParaRPr lang="en-GB" sz="3200" cap="smal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Aft>
                <a:spcPts val="1500"/>
              </a:spcAft>
            </a:pPr>
            <a:r>
              <a:rPr lang="en-GB" sz="3200" b="1" dirty="0">
                <a:solidFill>
                  <a:srgbClr val="66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Symptomatic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n-GB" sz="3200" dirty="0">
                <a:solidFill>
                  <a:srgbClr val="66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Tested in Usual bra, Professionally-fitted bra [PFB], PFB after 4 week intervention period [PFB</a:t>
            </a:r>
            <a:r>
              <a:rPr lang="en-GB" sz="32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28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], Optifit bra [Optifit], and Optifit bra after 4 week intervention period [Optifit</a:t>
            </a:r>
            <a:r>
              <a:rPr lang="en-GB" sz="32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28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] (Fig.2) in randomised order (Fig.3). The Optifit bra has an alternative 3 dimensional measurement and fitting approach. </a:t>
            </a:r>
          </a:p>
          <a:p>
            <a:pPr algn="just">
              <a:spcAft>
                <a:spcPts val="1500"/>
              </a:spcAft>
            </a:pPr>
            <a:r>
              <a:rPr lang="en-GB" sz="3200" b="1" u="sng" cap="small" dirty="0">
                <a:latin typeface="Cambria" panose="02040503050406030204" pitchFamily="18" charset="0"/>
                <a:ea typeface="Cambria" panose="02040503050406030204" pitchFamily="18" charset="0"/>
              </a:rPr>
              <a:t>Tasks: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Kinematic data collected during standing, and a drop jump from 20cm high step.</a:t>
            </a:r>
            <a:endParaRPr lang="en-GB" sz="3200" b="1" u="sng" cap="smal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Aft>
                <a:spcPts val="1500"/>
              </a:spcAft>
            </a:pPr>
            <a:r>
              <a:rPr lang="en-GB" sz="3200" b="1" u="sng" cap="small" dirty="0">
                <a:latin typeface="Cambria" panose="02040503050406030204" pitchFamily="18" charset="0"/>
                <a:ea typeface="Cambria" panose="02040503050406030204" pitchFamily="18" charset="0"/>
              </a:rPr>
              <a:t>Outcome Measures: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>
              <a:spcAft>
                <a:spcPts val="1500"/>
              </a:spcAft>
            </a:pPr>
            <a:r>
              <a:rPr lang="en-GB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Asymptomatic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n-GB" sz="3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Bra fit assessment </a:t>
            </a:r>
            <a:r>
              <a:rPr lang="en-GB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[5]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, breast and spinal kinematics. </a:t>
            </a:r>
          </a:p>
          <a:p>
            <a:pPr algn="just">
              <a:spcAft>
                <a:spcPts val="1500"/>
              </a:spcAft>
            </a:pPr>
            <a:r>
              <a:rPr lang="en-GB" sz="3200" b="1" dirty="0">
                <a:solidFill>
                  <a:srgbClr val="66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Symptomatic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n-GB" sz="3200" dirty="0">
                <a:solidFill>
                  <a:srgbClr val="66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Bra fit assessment, breast and spinal kinematics, clinical pain, function and disability questionnaires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9EA77E8-50D4-4E4E-9FEF-22E68C9C38C6}"/>
              </a:ext>
            </a:extLst>
          </p:cNvPr>
          <p:cNvSpPr/>
          <p:nvPr/>
        </p:nvSpPr>
        <p:spPr>
          <a:xfrm>
            <a:off x="12330" y="29710999"/>
            <a:ext cx="4029693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GB" sz="2800" b="1" dirty="0">
                <a:latin typeface="Cambria" panose="02040503050406030204" pitchFamily="18" charset="0"/>
                <a:ea typeface="Cambria" panose="02040503050406030204" pitchFamily="18" charset="0"/>
              </a:rPr>
              <a:t>Funding: </a:t>
            </a:r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This research was funded through a Futures internship (UCLan), a University Research Internship Scheme placement (UCLan), and a University Investment Voucher (UCLan). The Optifit bras were provided in-kind by the manufacturer. </a:t>
            </a:r>
          </a:p>
        </p:txBody>
      </p:sp>
      <p:graphicFrame>
        <p:nvGraphicFramePr>
          <p:cNvPr id="37" name="Diagram 36">
            <a:extLst>
              <a:ext uri="{FF2B5EF4-FFF2-40B4-BE49-F238E27FC236}">
                <a16:creationId xmlns:a16="http://schemas.microsoft.com/office/drawing/2014/main" id="{C93923D7-B6BC-4691-8275-68BC358D9A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3065678"/>
              </p:ext>
            </p:extLst>
          </p:nvPr>
        </p:nvGraphicFramePr>
        <p:xfrm>
          <a:off x="182002" y="24673070"/>
          <a:ext cx="19975994" cy="416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8" name="Rectangle 37">
            <a:extLst>
              <a:ext uri="{FF2B5EF4-FFF2-40B4-BE49-F238E27FC236}">
                <a16:creationId xmlns:a16="http://schemas.microsoft.com/office/drawing/2014/main" id="{8448B9D3-F26E-441B-AA70-37D4BB6D63D0}"/>
              </a:ext>
            </a:extLst>
          </p:cNvPr>
          <p:cNvSpPr/>
          <p:nvPr/>
        </p:nvSpPr>
        <p:spPr>
          <a:xfrm>
            <a:off x="46326" y="28125277"/>
            <a:ext cx="19827501" cy="4098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000" b="1" dirty="0">
                <a:latin typeface="Cambria" panose="02040503050406030204" pitchFamily="18" charset="0"/>
                <a:ea typeface="Cambria" panose="02040503050406030204" pitchFamily="18" charset="0"/>
              </a:rPr>
              <a:t>Fig. 3: Schematic diagram to represent study design for </a:t>
            </a:r>
            <a:r>
              <a:rPr lang="en-GB" sz="2000" b="1" dirty="0">
                <a:solidFill>
                  <a:srgbClr val="66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symptomatic</a:t>
            </a:r>
            <a:r>
              <a:rPr lang="en-GB" sz="2000" b="1" dirty="0">
                <a:latin typeface="Cambria" panose="02040503050406030204" pitchFamily="18" charset="0"/>
                <a:ea typeface="Cambria" panose="02040503050406030204" pitchFamily="18" charset="0"/>
              </a:rPr>
              <a:t> participant groups</a:t>
            </a:r>
            <a:r>
              <a:rPr lang="en-GB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51F844C-17E6-425D-93DE-63B089E4FFD1}"/>
              </a:ext>
            </a:extLst>
          </p:cNvPr>
          <p:cNvGrpSpPr/>
          <p:nvPr/>
        </p:nvGrpSpPr>
        <p:grpSpPr>
          <a:xfrm>
            <a:off x="16613385" y="17286750"/>
            <a:ext cx="3498188" cy="6598410"/>
            <a:chOff x="691565" y="8773774"/>
            <a:chExt cx="2966583" cy="4678184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39EC204C-5E5F-4F9A-A30E-8A36401D3CDD}"/>
                </a:ext>
              </a:extLst>
            </p:cNvPr>
            <p:cNvPicPr>
              <a:picLocks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5834"/>
            <a:stretch/>
          </p:blipFill>
          <p:spPr>
            <a:xfrm>
              <a:off x="691565" y="8773774"/>
              <a:ext cx="2931652" cy="1925480"/>
            </a:xfrm>
            <a:prstGeom prst="roundRect">
              <a:avLst>
                <a:gd name="adj" fmla="val 16667"/>
              </a:avLst>
            </a:prstGeom>
            <a:ln w="28575">
              <a:solidFill>
                <a:srgbClr val="6289CD"/>
              </a:solidFill>
            </a:ln>
            <a:effectLst/>
          </p:spPr>
        </p:pic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7E506AC-61C0-4D37-98F2-A13F21F49202}"/>
                </a:ext>
              </a:extLst>
            </p:cNvPr>
            <p:cNvGrpSpPr/>
            <p:nvPr/>
          </p:nvGrpSpPr>
          <p:grpSpPr>
            <a:xfrm>
              <a:off x="691566" y="10935306"/>
              <a:ext cx="2966582" cy="2516652"/>
              <a:chOff x="691566" y="10935306"/>
              <a:chExt cx="2966582" cy="2516652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93546CB0-5034-4CF6-9A3F-C1F21E8F54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4964"/>
              <a:stretch/>
            </p:blipFill>
            <p:spPr>
              <a:xfrm>
                <a:off x="737543" y="10935306"/>
                <a:ext cx="2920604" cy="1908160"/>
              </a:xfrm>
              <a:prstGeom prst="roundRect">
                <a:avLst>
                  <a:gd name="adj" fmla="val 16667"/>
                </a:avLst>
              </a:prstGeom>
              <a:ln w="28575">
                <a:solidFill>
                  <a:srgbClr val="4472C4"/>
                </a:solidFill>
              </a:ln>
              <a:effectLst/>
            </p:spPr>
          </p:pic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0B15CA3-01CB-4787-B6DD-289A0B5B0E01}"/>
                  </a:ext>
                </a:extLst>
              </p:cNvPr>
              <p:cNvSpPr txBox="1"/>
              <p:nvPr/>
            </p:nvSpPr>
            <p:spPr>
              <a:xfrm>
                <a:off x="691566" y="12950076"/>
                <a:ext cx="2966582" cy="501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GB" sz="20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Fig. 2: An example PFB bra (top) &amp; Optifit bra (bottom)</a:t>
                </a:r>
              </a:p>
            </p:txBody>
          </p:sp>
        </p:grp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721B0760-AF64-4F5B-883E-AE3C5653904D}"/>
              </a:ext>
            </a:extLst>
          </p:cNvPr>
          <p:cNvSpPr/>
          <p:nvPr/>
        </p:nvSpPr>
        <p:spPr>
          <a:xfrm>
            <a:off x="12092493" y="14064960"/>
            <a:ext cx="8097857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000" b="1" dirty="0">
                <a:latin typeface="Cambria" panose="02040503050406030204" pitchFamily="18" charset="0"/>
                <a:ea typeface="Cambria" panose="02040503050406030204" pitchFamily="18" charset="0"/>
              </a:rPr>
              <a:t>Fig. 1: The myriad of painful symptoms, physical function and psychological factors to consider using a multidisciplinary team approach when managing a larger breasted woman with pain associated to breast size and / or poor bra fit.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A96D859-E69B-4B63-90C2-ACB8264AE843}"/>
              </a:ext>
            </a:extLst>
          </p:cNvPr>
          <p:cNvSpPr txBox="1"/>
          <p:nvPr/>
        </p:nvSpPr>
        <p:spPr>
          <a:xfrm>
            <a:off x="182002" y="10509976"/>
            <a:ext cx="11247828" cy="18928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4000" b="1" cap="small" dirty="0">
                <a:latin typeface="Cambria" panose="02040503050406030204" pitchFamily="18" charset="0"/>
                <a:ea typeface="Cambria" panose="02040503050406030204" pitchFamily="18" charset="0"/>
              </a:rPr>
              <a:t>What is the current solution?</a:t>
            </a:r>
          </a:p>
          <a:p>
            <a:pPr algn="just"/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Conservative management strategies recommend the introduction of a correctly fitted bra [3].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80066A1-F10D-4AB0-9828-B2E17EEBE3C6}"/>
              </a:ext>
            </a:extLst>
          </p:cNvPr>
          <p:cNvSpPr txBox="1"/>
          <p:nvPr/>
        </p:nvSpPr>
        <p:spPr>
          <a:xfrm>
            <a:off x="20427613" y="25763701"/>
            <a:ext cx="19908000" cy="677108"/>
          </a:xfrm>
          <a:prstGeom prst="rect">
            <a:avLst/>
          </a:prstGeom>
          <a:solidFill>
            <a:srgbClr val="4472C4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3800" b="1" dirty="0">
                <a:latin typeface="Cambria" panose="02040503050406030204" pitchFamily="18" charset="0"/>
                <a:ea typeface="Cambria" panose="02040503050406030204" pitchFamily="18" charset="0"/>
              </a:rPr>
              <a:t>FUTURE WORK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9292760-5A4B-48EB-9894-CEB101B85262}"/>
              </a:ext>
            </a:extLst>
          </p:cNvPr>
          <p:cNvSpPr txBox="1"/>
          <p:nvPr/>
        </p:nvSpPr>
        <p:spPr>
          <a:xfrm>
            <a:off x="20625210" y="26577436"/>
            <a:ext cx="194444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just">
              <a:buSzPct val="125000"/>
              <a:buBlip>
                <a:blip r:embed="rId5"/>
              </a:buBlip>
            </a:pP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Determine the size and scale of the problem, considering physical symptoms, functional and psychosocial factors. </a:t>
            </a:r>
          </a:p>
          <a:p>
            <a:pPr marL="914400" indent="-914400" algn="just">
              <a:buSzPct val="125000"/>
              <a:buBlip>
                <a:blip r:embed="rId5"/>
              </a:buBlip>
            </a:pP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Explore the Optifit bra’s effectiveness as a conservative intervention for breast reduction surgery patients.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C303829-B6B1-4956-9049-904AF7F8A66E}"/>
              </a:ext>
            </a:extLst>
          </p:cNvPr>
          <p:cNvSpPr txBox="1"/>
          <p:nvPr/>
        </p:nvSpPr>
        <p:spPr>
          <a:xfrm>
            <a:off x="20412913" y="4716082"/>
            <a:ext cx="1960457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GB" sz="3200" b="1" u="sng" cap="small" dirty="0">
                <a:latin typeface="Cambria" panose="02040503050406030204" pitchFamily="18" charset="0"/>
                <a:ea typeface="Cambria" panose="02040503050406030204" pitchFamily="18" charset="0"/>
              </a:rPr>
              <a:t>Bra Fit Assessment</a:t>
            </a:r>
            <a:r>
              <a:rPr lang="en-GB" sz="3200" b="1" u="sng" cap="smal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3200" b="1" u="sng" cap="small" dirty="0">
                <a:latin typeface="Cambria" panose="02040503050406030204" pitchFamily="18" charset="0"/>
                <a:ea typeface="Cambria" panose="02040503050406030204" pitchFamily="18" charset="0"/>
              </a:rPr>
              <a:t>Fail Rates</a:t>
            </a:r>
            <a:r>
              <a:rPr lang="en-GB" sz="3200" cap="small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>
              <a:spcAft>
                <a:spcPts val="1200"/>
              </a:spcAft>
            </a:pPr>
            <a:r>
              <a:rPr lang="en-GB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Asymptomatic</a:t>
            </a:r>
            <a:r>
              <a:rPr lang="en-GB" sz="3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Usual = 100%, PFB = 67% </a:t>
            </a:r>
            <a:r>
              <a:rPr lang="en-GB" sz="3200" b="1" dirty="0">
                <a:solidFill>
                  <a:srgbClr val="66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Symptomatic</a:t>
            </a:r>
            <a:r>
              <a:rPr lang="en-GB" sz="3200" dirty="0">
                <a:solidFill>
                  <a:srgbClr val="66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Usual = 100% PFB = 87.5%  Optifit = 4.2%</a:t>
            </a:r>
          </a:p>
          <a:p>
            <a:pPr algn="just">
              <a:spcAft>
                <a:spcPts val="1200"/>
              </a:spcAft>
            </a:pPr>
            <a:r>
              <a:rPr lang="en-GB" sz="3200" b="1" u="sng" cap="small" dirty="0">
                <a:latin typeface="Cambria" panose="02040503050406030204" pitchFamily="18" charset="0"/>
                <a:ea typeface="Cambria" panose="02040503050406030204" pitchFamily="18" charset="0"/>
              </a:rPr>
              <a:t>Breast Support </a:t>
            </a:r>
          </a:p>
          <a:p>
            <a:pPr algn="just">
              <a:spcAft>
                <a:spcPts val="1200"/>
              </a:spcAft>
            </a:pPr>
            <a:r>
              <a:rPr lang="en-GB" sz="32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Asymptomatic</a:t>
            </a:r>
            <a:r>
              <a:rPr lang="en-GB" sz="3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Significant changes relating to static and dynamic breast support were seen immediately (PFB), but were not maintained over time (PFB</a:t>
            </a:r>
            <a:r>
              <a:rPr lang="en-GB" sz="32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28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). </a:t>
            </a:r>
          </a:p>
          <a:p>
            <a:pPr algn="just">
              <a:spcAft>
                <a:spcPts val="1200"/>
              </a:spcAft>
            </a:pPr>
            <a:r>
              <a:rPr lang="en-GB" sz="3200" b="1" dirty="0">
                <a:solidFill>
                  <a:srgbClr val="66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Symptomatic: 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Significant changes relating to static breast support were seen immediately in both bras (PFB &amp; Optifit), but only in the Optifit bra after the intervention period (Optifit</a:t>
            </a:r>
            <a:r>
              <a:rPr lang="en-GB" sz="32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28</a:t>
            </a: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algn="just">
              <a:spcAft>
                <a:spcPts val="1200"/>
              </a:spcAft>
            </a:pPr>
            <a:r>
              <a:rPr lang="en-GB" sz="3200" b="1" u="sng" cap="small" dirty="0">
                <a:latin typeface="Cambria" panose="02040503050406030204" pitchFamily="18" charset="0"/>
                <a:ea typeface="Cambria" panose="02040503050406030204" pitchFamily="18" charset="0"/>
              </a:rPr>
              <a:t>Spinal Posture</a:t>
            </a:r>
          </a:p>
          <a:p>
            <a:pPr algn="just">
              <a:spcAft>
                <a:spcPts val="1200"/>
              </a:spcAft>
            </a:pP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No significant postural changes post-intervention.</a:t>
            </a:r>
          </a:p>
          <a:p>
            <a:pPr algn="just">
              <a:spcAft>
                <a:spcPts val="1200"/>
              </a:spcAft>
            </a:pPr>
            <a:r>
              <a:rPr lang="en-GB" sz="3200" b="1" u="sng" cap="small" dirty="0">
                <a:latin typeface="Cambria" panose="02040503050406030204" pitchFamily="18" charset="0"/>
                <a:ea typeface="Cambria" panose="02040503050406030204" pitchFamily="18" charset="0"/>
              </a:rPr>
              <a:t>Pain &amp; Disability Measures (</a:t>
            </a:r>
            <a:r>
              <a:rPr lang="en-GB" sz="3200" b="1" u="sng" cap="small" dirty="0">
                <a:solidFill>
                  <a:srgbClr val="6666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symptomatic</a:t>
            </a:r>
            <a:r>
              <a:rPr lang="en-GB" sz="3200" b="1" u="sng" cap="small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</a:p>
          <a:p>
            <a:pPr algn="just">
              <a:spcAft>
                <a:spcPts val="1200"/>
              </a:spcAft>
            </a:pPr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Both bras provided symptomatic relief with the Optifit improving to a greater extent (Table 1 &amp; Fig. 4). 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55467DE6-B730-419D-8768-8BA5DE735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219861"/>
              </p:ext>
            </p:extLst>
          </p:nvPr>
        </p:nvGraphicFramePr>
        <p:xfrm>
          <a:off x="20625210" y="11755772"/>
          <a:ext cx="9932750" cy="245882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700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b="1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NRS</a:t>
                      </a:r>
                      <a:endParaRPr lang="en-GB" sz="32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PFB</a:t>
                      </a:r>
                      <a:r>
                        <a:rPr lang="en-GB" sz="3200" b="1" baseline="-25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en-GB" sz="3200" b="1" baseline="-25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Optifit</a:t>
                      </a:r>
                      <a:r>
                        <a:rPr lang="en-GB" sz="3200" b="1" baseline="-25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en-GB" sz="32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7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Pain</a:t>
                      </a:r>
                      <a:endParaRPr lang="en-GB" sz="3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13% </a:t>
                      </a: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↓</a:t>
                      </a:r>
                      <a:endParaRPr lang="en-GB" sz="3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23% </a:t>
                      </a: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↓*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4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Stiffness</a:t>
                      </a:r>
                      <a:endParaRPr lang="en-GB" sz="3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10% </a:t>
                      </a: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↓</a:t>
                      </a:r>
                      <a:endParaRPr lang="en-GB" sz="3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76431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42% </a:t>
                      </a: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↓*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8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Discomfort</a:t>
                      </a:r>
                      <a:endParaRPr lang="en-GB" sz="3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23% </a:t>
                      </a: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↓*</a:t>
                      </a:r>
                      <a:endParaRPr lang="en-GB" sz="3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33% </a:t>
                      </a: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↓*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FCAF8414-69FC-4059-B935-CAF325E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79266"/>
              </p:ext>
            </p:extLst>
          </p:nvPr>
        </p:nvGraphicFramePr>
        <p:xfrm>
          <a:off x="20717144" y="19533860"/>
          <a:ext cx="9898588" cy="97155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672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4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3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NDI </a:t>
                      </a:r>
                      <a:endParaRPr lang="en-GB" sz="32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PFB</a:t>
                      </a:r>
                      <a:r>
                        <a:rPr lang="en-GB" sz="3200" b="1" baseline="-25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en-GB" sz="3200" b="1" baseline="-25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Optifit</a:t>
                      </a:r>
                      <a:r>
                        <a:rPr lang="en-GB" sz="3200" b="1" baseline="-25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en-GB" sz="32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3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76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-14% </a:t>
                      </a: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sym typeface="Symbol" panose="05050102010706020507" pitchFamily="18" charset="2"/>
                        </a:rPr>
                        <a:t>*</a:t>
                      </a:r>
                      <a:endParaRPr lang="en-GB" sz="3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764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35% ↓*</a:t>
                      </a:r>
                      <a:endParaRPr lang="en-GB" sz="3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BD0F4B2E-2538-4626-8683-25A8F3C37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337190"/>
              </p:ext>
            </p:extLst>
          </p:nvPr>
        </p:nvGraphicFramePr>
        <p:xfrm>
          <a:off x="20811116" y="14427469"/>
          <a:ext cx="9892035" cy="4847934"/>
        </p:xfrm>
        <a:graphic>
          <a:graphicData uri="http://schemas.openxmlformats.org/drawingml/2006/table">
            <a:tbl>
              <a:tblPr/>
              <a:tblGrid>
                <a:gridCol w="3683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8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524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r>
                        <a:rPr lang="en-GB" sz="3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SF-MPQ-2</a:t>
                      </a: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PFB</a:t>
                      </a:r>
                      <a:r>
                        <a:rPr lang="en-GB" sz="3200" b="1" kern="140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en-GB" sz="3200" kern="140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Optifit</a:t>
                      </a:r>
                      <a:r>
                        <a:rPr lang="en-GB" sz="3200" b="1" kern="140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en-GB" sz="3200" kern="140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44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Continuous</a:t>
                      </a: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23%  ↓ 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44% ↓*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51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Intermittent</a:t>
                      </a: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41% ↓*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62% ↓*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51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Neuropathic</a:t>
                      </a: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37% ↓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38% ↓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251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Affective</a:t>
                      </a: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10% ↑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30% ↓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471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Total</a:t>
                      </a: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23% ↓ 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45% ↓*</a:t>
                      </a: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4" name="Group 43">
            <a:extLst>
              <a:ext uri="{FF2B5EF4-FFF2-40B4-BE49-F238E27FC236}">
                <a16:creationId xmlns:a16="http://schemas.microsoft.com/office/drawing/2014/main" id="{B229AF50-E1AE-4BDE-B4AE-9FF7A88C3D3E}"/>
              </a:ext>
            </a:extLst>
          </p:cNvPr>
          <p:cNvGrpSpPr/>
          <p:nvPr/>
        </p:nvGrpSpPr>
        <p:grpSpPr>
          <a:xfrm>
            <a:off x="31213307" y="11719987"/>
            <a:ext cx="8529194" cy="8613954"/>
            <a:chOff x="8816650" y="22404628"/>
            <a:chExt cx="8861136" cy="11260792"/>
          </a:xfrm>
          <a:effectLst/>
        </p:grpSpPr>
        <p:pic>
          <p:nvPicPr>
            <p:cNvPr id="45" name="Picture 44" descr="Figure 1 AC">
              <a:extLst>
                <a:ext uri="{FF2B5EF4-FFF2-40B4-BE49-F238E27FC236}">
                  <a16:creationId xmlns:a16="http://schemas.microsoft.com/office/drawing/2014/main" id="{1DC569C6-295B-4066-9BC2-D67BC997512B}"/>
                </a:ext>
              </a:extLst>
            </p:cNvPr>
            <p:cNvPicPr/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64" t="4015" r="28" b="30163"/>
            <a:stretch/>
          </p:blipFill>
          <p:spPr bwMode="auto">
            <a:xfrm>
              <a:off x="8816650" y="22404628"/>
              <a:ext cx="8861136" cy="11260792"/>
            </a:xfrm>
            <a:prstGeom prst="roundRect">
              <a:avLst>
                <a:gd name="adj" fmla="val 16667"/>
              </a:avLst>
            </a:prstGeom>
            <a:ln w="28575">
              <a:solidFill>
                <a:srgbClr val="517CC8"/>
              </a:solidFill>
            </a:ln>
            <a:effectLst/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contourClr>
                <a:srgbClr val="969696"/>
              </a:contourClr>
            </a:sp3d>
          </p:spPr>
        </p:pic>
        <p:sp>
          <p:nvSpPr>
            <p:cNvPr id="46" name="Text Box 2">
              <a:extLst>
                <a:ext uri="{FF2B5EF4-FFF2-40B4-BE49-F238E27FC236}">
                  <a16:creationId xmlns:a16="http://schemas.microsoft.com/office/drawing/2014/main" id="{37FD1F51-624C-43EB-BB89-B2F9C7CFAE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08454" y="23124753"/>
              <a:ext cx="3378224" cy="18653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3600" b="1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Cervical</a:t>
              </a:r>
              <a:endParaRPr lang="en-GB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PFB</a:t>
              </a:r>
              <a:r>
                <a:rPr lang="en-GB" sz="3600" baseline="-250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28</a:t>
              </a: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3600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0%</a:t>
              </a: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Optifit</a:t>
              </a:r>
              <a:r>
                <a:rPr lang="en-GB" sz="3600" baseline="-250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28</a:t>
              </a: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50% ↓</a:t>
              </a:r>
            </a:p>
          </p:txBody>
        </p:sp>
        <p:sp>
          <p:nvSpPr>
            <p:cNvPr id="47" name="Text Box 2">
              <a:extLst>
                <a:ext uri="{FF2B5EF4-FFF2-40B4-BE49-F238E27FC236}">
                  <a16:creationId xmlns:a16="http://schemas.microsoft.com/office/drawing/2014/main" id="{71797498-4693-4DD6-A7C5-B62EF8A163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77855" y="26503314"/>
              <a:ext cx="3669332" cy="21498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3600" b="1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Thoracic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PFB</a:t>
              </a:r>
              <a:r>
                <a:rPr lang="en-GB" sz="3600" baseline="-250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28</a:t>
              </a: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3600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0</a:t>
              </a: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Optifit</a:t>
              </a:r>
              <a:r>
                <a:rPr lang="en-GB" sz="3600" baseline="-250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28</a:t>
              </a: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3600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36</a:t>
              </a: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% ↓*</a:t>
              </a:r>
            </a:p>
          </p:txBody>
        </p:sp>
        <p:sp>
          <p:nvSpPr>
            <p:cNvPr id="48" name="Text Box 31">
              <a:extLst>
                <a:ext uri="{FF2B5EF4-FFF2-40B4-BE49-F238E27FC236}">
                  <a16:creationId xmlns:a16="http://schemas.microsoft.com/office/drawing/2014/main" id="{E6A729C1-4C52-4DE0-ACB9-A2CDCF3FF4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37692" y="29681907"/>
              <a:ext cx="3378850" cy="18941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3600" b="1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Lumbosacral </a:t>
              </a:r>
              <a:endParaRPr lang="en-GB" sz="3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PFB</a:t>
              </a:r>
              <a:r>
                <a:rPr lang="en-GB" sz="3600" baseline="-250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28</a:t>
              </a: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26% ↓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Optifit</a:t>
              </a:r>
              <a:r>
                <a:rPr lang="en-GB" sz="3600" baseline="-250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28</a:t>
              </a:r>
              <a:r>
                <a:rPr lang="en-GB" sz="3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37% ↓</a:t>
              </a: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5A33B70D-88B8-48F9-BB92-141AEEF96FC6}"/>
              </a:ext>
            </a:extLst>
          </p:cNvPr>
          <p:cNvSpPr/>
          <p:nvPr/>
        </p:nvSpPr>
        <p:spPr>
          <a:xfrm>
            <a:off x="20561613" y="22230921"/>
            <a:ext cx="19526473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The Optifit bra has the potential to:</a:t>
            </a:r>
          </a:p>
          <a:p>
            <a:pPr marL="914400" lvl="1" indent="-825500" algn="just">
              <a:buSzPct val="125000"/>
              <a:buBlip>
                <a:blip r:embed="rId5"/>
              </a:buBlip>
            </a:pP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Provide clinical benefit for larger breasted women with NSBP by enabling them to successfully follow conservative clinical guidelines.</a:t>
            </a:r>
          </a:p>
          <a:p>
            <a:pPr marL="914400" lvl="1" indent="-825500" algn="just">
              <a:buSzPct val="125000"/>
              <a:buBlip>
                <a:blip r:embed="rId5"/>
              </a:buBlip>
            </a:pP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Provide a potential solution to the problems associated with current bra sizing and fitting principles. </a:t>
            </a:r>
          </a:p>
          <a:p>
            <a:pPr marL="914400" lvl="1" indent="-825500" algn="just">
              <a:buSzPct val="125000"/>
              <a:buBlip>
                <a:blip r:embed="rId5"/>
              </a:buBlip>
            </a:pPr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Offer economic cost-saving for the NHS through better patient management.</a:t>
            </a:r>
            <a:endParaRPr lang="en-GB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AC92FEE-E6AF-45C6-A052-8ACD7F4B44E3}"/>
              </a:ext>
            </a:extLst>
          </p:cNvPr>
          <p:cNvSpPr/>
          <p:nvPr/>
        </p:nvSpPr>
        <p:spPr>
          <a:xfrm>
            <a:off x="20887420" y="20699491"/>
            <a:ext cx="10094046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000" b="1" dirty="0">
                <a:latin typeface="Cambria" panose="02040503050406030204" pitchFamily="18" charset="0"/>
                <a:ea typeface="Cambria" panose="02040503050406030204" pitchFamily="18" charset="0"/>
              </a:rPr>
              <a:t>Table 1: Percentage change in clinical outcome measures when comparing post-intervention and baseline scores. * denotes statistical / clinical significance.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74BB261-3F56-4413-BD50-2B6854A65DF3}"/>
              </a:ext>
            </a:extLst>
          </p:cNvPr>
          <p:cNvSpPr/>
          <p:nvPr/>
        </p:nvSpPr>
        <p:spPr>
          <a:xfrm>
            <a:off x="31122666" y="20463761"/>
            <a:ext cx="8529194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000" b="1" dirty="0">
                <a:latin typeface="Cambria" panose="02040503050406030204" pitchFamily="18" charset="0"/>
                <a:ea typeface="Cambria" panose="02040503050406030204" pitchFamily="18" charset="0"/>
              </a:rPr>
              <a:t>Fig. 4: Change in prevalence of pain at three anatomical regions when comparing post-intervention and baseline measures. </a:t>
            </a:r>
          </a:p>
          <a:p>
            <a:pPr algn="just"/>
            <a:r>
              <a:rPr lang="en-GB" sz="2000" b="1" dirty="0">
                <a:latin typeface="Cambria" panose="02040503050406030204" pitchFamily="18" charset="0"/>
                <a:ea typeface="Cambria" panose="02040503050406030204" pitchFamily="18" charset="0"/>
              </a:rPr>
              <a:t>* denotes statistical significance.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81FB29-50E0-4D1A-86C0-EA6275268742}"/>
              </a:ext>
            </a:extLst>
          </p:cNvPr>
          <p:cNvCxnSpPr>
            <a:cxnSpLocks/>
          </p:cNvCxnSpPr>
          <p:nvPr/>
        </p:nvCxnSpPr>
        <p:spPr>
          <a:xfrm>
            <a:off x="20339999" y="3910861"/>
            <a:ext cx="103208" cy="25030463"/>
          </a:xfrm>
          <a:prstGeom prst="line">
            <a:avLst/>
          </a:prstGeom>
          <a:ln w="127000">
            <a:solidFill>
              <a:srgbClr val="7C9D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298097D-DDAC-4C3A-B334-6C9005EF8A3F}"/>
              </a:ext>
            </a:extLst>
          </p:cNvPr>
          <p:cNvCxnSpPr>
            <a:cxnSpLocks/>
          </p:cNvCxnSpPr>
          <p:nvPr/>
        </p:nvCxnSpPr>
        <p:spPr>
          <a:xfrm flipH="1" flipV="1">
            <a:off x="-54280" y="28928652"/>
            <a:ext cx="40308298" cy="25344"/>
          </a:xfrm>
          <a:prstGeom prst="line">
            <a:avLst/>
          </a:prstGeom>
          <a:ln w="127000">
            <a:solidFill>
              <a:srgbClr val="7C9D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43A0BAE-1F14-454E-81CE-601C14277357}"/>
              </a:ext>
            </a:extLst>
          </p:cNvPr>
          <p:cNvSpPr/>
          <p:nvPr/>
        </p:nvSpPr>
        <p:spPr>
          <a:xfrm>
            <a:off x="20825936" y="11719988"/>
            <a:ext cx="9881673" cy="2421632"/>
          </a:xfrm>
          <a:prstGeom prst="roundRect">
            <a:avLst/>
          </a:prstGeom>
          <a:noFill/>
          <a:ln w="28575">
            <a:solidFill>
              <a:srgbClr val="517C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26721CD-8777-4E3A-A89A-DD84920F3530}"/>
              </a:ext>
            </a:extLst>
          </p:cNvPr>
          <p:cNvSpPr/>
          <p:nvPr/>
        </p:nvSpPr>
        <p:spPr>
          <a:xfrm>
            <a:off x="20862017" y="14362908"/>
            <a:ext cx="9841839" cy="4808854"/>
          </a:xfrm>
          <a:prstGeom prst="roundRect">
            <a:avLst>
              <a:gd name="adj" fmla="val 12373"/>
            </a:avLst>
          </a:prstGeom>
          <a:noFill/>
          <a:ln w="28575">
            <a:solidFill>
              <a:srgbClr val="517C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3D60FF3-0F70-468E-A4D8-E794F79D3D95}"/>
              </a:ext>
            </a:extLst>
          </p:cNvPr>
          <p:cNvSpPr/>
          <p:nvPr/>
        </p:nvSpPr>
        <p:spPr>
          <a:xfrm>
            <a:off x="20887420" y="19387434"/>
            <a:ext cx="9881673" cy="1272468"/>
          </a:xfrm>
          <a:prstGeom prst="roundRect">
            <a:avLst>
              <a:gd name="adj" fmla="val 34450"/>
            </a:avLst>
          </a:prstGeom>
          <a:noFill/>
          <a:ln w="28575">
            <a:solidFill>
              <a:srgbClr val="517C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Text, timeline&#10;&#10;Description automatically generated">
            <a:extLst>
              <a:ext uri="{FF2B5EF4-FFF2-40B4-BE49-F238E27FC236}">
                <a16:creationId xmlns:a16="http://schemas.microsoft.com/office/drawing/2014/main" id="{74881702-C037-48AC-9F2F-421B1A79940C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2" t="5296" r="20997"/>
          <a:stretch/>
        </p:blipFill>
        <p:spPr>
          <a:xfrm>
            <a:off x="12394049" y="5105698"/>
            <a:ext cx="7586865" cy="8805240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D4DB4DB-7BA5-463F-911F-2634C1F15081}"/>
              </a:ext>
            </a:extLst>
          </p:cNvPr>
          <p:cNvSpPr/>
          <p:nvPr/>
        </p:nvSpPr>
        <p:spPr>
          <a:xfrm>
            <a:off x="12378528" y="5024393"/>
            <a:ext cx="7602386" cy="8886546"/>
          </a:xfrm>
          <a:prstGeom prst="roundRect">
            <a:avLst/>
          </a:prstGeom>
          <a:noFill/>
          <a:ln w="28575">
            <a:solidFill>
              <a:srgbClr val="628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8746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51f72ed3-da4d-453e-9696-21b1e760cc16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EA0337A07A0843A7623F1E5BCF2D00" ma:contentTypeVersion="13" ma:contentTypeDescription="Create a new document." ma:contentTypeScope="" ma:versionID="4585ce0b5fc2abe961e87b08cbd963ff">
  <xsd:schema xmlns:xsd="http://www.w3.org/2001/XMLSchema" xmlns:xs="http://www.w3.org/2001/XMLSchema" xmlns:p="http://schemas.microsoft.com/office/2006/metadata/properties" xmlns:ns3="7cb77328-336d-460b-8dc9-e24fa4e2a7e5" xmlns:ns4="576c0090-f2e5-492a-86bc-d2fe989c7652" targetNamespace="http://schemas.microsoft.com/office/2006/metadata/properties" ma:root="true" ma:fieldsID="fdc629fbc158ebf64c164a963e783581" ns3:_="" ns4:_="">
    <xsd:import namespace="7cb77328-336d-460b-8dc9-e24fa4e2a7e5"/>
    <xsd:import namespace="576c0090-f2e5-492a-86bc-d2fe989c76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b77328-336d-460b-8dc9-e24fa4e2a7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6c0090-f2e5-492a-86bc-d2fe989c765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74CF71-2C86-4D76-96A2-39CF235CC746}">
  <ds:schemaRefs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7cb77328-336d-460b-8dc9-e24fa4e2a7e5"/>
    <ds:schemaRef ds:uri="http://purl.org/dc/dcmitype/"/>
    <ds:schemaRef ds:uri="http://schemas.openxmlformats.org/package/2006/metadata/core-properties"/>
    <ds:schemaRef ds:uri="576c0090-f2e5-492a-86bc-d2fe989c7652"/>
  </ds:schemaRefs>
</ds:datastoreItem>
</file>

<file path=customXml/itemProps2.xml><?xml version="1.0" encoding="utf-8"?>
<ds:datastoreItem xmlns:ds="http://schemas.openxmlformats.org/officeDocument/2006/customXml" ds:itemID="{5242CAFA-0D4A-4A43-9255-7B6E3C3379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b77328-336d-460b-8dc9-e24fa4e2a7e5"/>
    <ds:schemaRef ds:uri="576c0090-f2e5-492a-86bc-d2fe989c76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576AF0-9098-4CE6-B0CF-6A74C00BDA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2039</TotalTime>
  <Words>988</Words>
  <Application>Microsoft Office PowerPoint</Application>
  <PresentationFormat>Custom</PresentationFormat>
  <Paragraphs>102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Garamond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Haworth &lt;School of Sport &amp; Health Sciences&gt;</dc:creator>
  <cp:lastModifiedBy>Lorna Marie Burrow &lt;RES - Impact &amp; Outputs Unit&gt;</cp:lastModifiedBy>
  <cp:revision>6</cp:revision>
  <dcterms:created xsi:type="dcterms:W3CDTF">2020-10-16T12:00:14Z</dcterms:created>
  <dcterms:modified xsi:type="dcterms:W3CDTF">2021-11-26T11:30:45Z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0x010100E9EA0337A07A0843A7623F1E5BCF2D00</vt:lpwstr>
  </property>
</Properties>
</file>