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85" r:id="rId3"/>
    <p:sldId id="306" r:id="rId4"/>
    <p:sldId id="307" r:id="rId5"/>
    <p:sldId id="286" r:id="rId6"/>
    <p:sldId id="287" r:id="rId7"/>
    <p:sldId id="301" r:id="rId8"/>
    <p:sldId id="288" r:id="rId9"/>
    <p:sldId id="289" r:id="rId10"/>
    <p:sldId id="290" r:id="rId11"/>
    <p:sldId id="291" r:id="rId12"/>
    <p:sldId id="292" r:id="rId13"/>
    <p:sldId id="259" r:id="rId14"/>
    <p:sldId id="260" r:id="rId15"/>
    <p:sldId id="273" r:id="rId16"/>
    <p:sldId id="274" r:id="rId17"/>
    <p:sldId id="281" r:id="rId18"/>
    <p:sldId id="262" r:id="rId19"/>
    <p:sldId id="270" r:id="rId20"/>
    <p:sldId id="268" r:id="rId21"/>
    <p:sldId id="298" r:id="rId22"/>
    <p:sldId id="299" r:id="rId23"/>
    <p:sldId id="300" r:id="rId24"/>
    <p:sldId id="304" r:id="rId25"/>
    <p:sldId id="305" r:id="rId26"/>
    <p:sldId id="278" r:id="rId27"/>
    <p:sldId id="308" r:id="rId28"/>
    <p:sldId id="271" r:id="rId29"/>
    <p:sldId id="284" r:id="rId30"/>
    <p:sldId id="283" r:id="rId31"/>
    <p:sldId id="302" r:id="rId32"/>
    <p:sldId id="303" r:id="rId33"/>
    <p:sldId id="279" r:id="rId34"/>
    <p:sldId id="277" r:id="rId35"/>
    <p:sldId id="294" r:id="rId36"/>
    <p:sldId id="295" r:id="rId37"/>
    <p:sldId id="296" r:id="rId38"/>
    <p:sldId id="297" r:id="rId39"/>
    <p:sldId id="280" r:id="rId40"/>
    <p:sldId id="263" r:id="rId41"/>
    <p:sldId id="310" r:id="rId42"/>
    <p:sldId id="311" r:id="rId43"/>
    <p:sldId id="309" r:id="rId44"/>
    <p:sldId id="312" r:id="rId45"/>
    <p:sldId id="265" r:id="rId46"/>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31" autoAdjust="0"/>
    <p:restoredTop sz="99225" autoAdjust="0"/>
  </p:normalViewPr>
  <p:slideViewPr>
    <p:cSldViewPr>
      <p:cViewPr>
        <p:scale>
          <a:sx n="63" d="100"/>
          <a:sy n="63" d="100"/>
        </p:scale>
        <p:origin x="-75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VolcanicAsh\whyfly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VolcanicAsh\optionnotfl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Volcanic%20ash\stageofjourney.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Volcanic%20ash\whohow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Volcanic%20ash\solutions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Volcanic%20Ash\contactedwho.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Jo:Documents:conferences:GlasgowAET:whohowcontact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Jo:Documents:Volcanic%20Ash:opinion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65957446808501"/>
          <c:y val="3.0092604685715601E-2"/>
          <c:w val="0.83829787234042796"/>
          <c:h val="0.512793405769012"/>
        </c:manualLayout>
      </c:layout>
      <c:barChart>
        <c:barDir val="col"/>
        <c:grouping val="clustered"/>
        <c:varyColors val="0"/>
        <c:ser>
          <c:idx val="0"/>
          <c:order val="0"/>
          <c:spPr>
            <a:solidFill>
              <a:schemeClr val="accent6">
                <a:lumMod val="75000"/>
              </a:schemeClr>
            </a:solidFill>
            <a:ln w="25400">
              <a:noFill/>
            </a:ln>
          </c:spPr>
          <c:invertIfNegative val="0"/>
          <c:cat>
            <c:strRef>
              <c:f>Sheet2!$E$9:$E$14</c:f>
              <c:strCache>
                <c:ptCount val="6"/>
                <c:pt idx="0">
                  <c:v>I like flying</c:v>
                </c:pt>
                <c:pt idx="1">
                  <c:v>Didn't consider any other way</c:v>
                </c:pt>
                <c:pt idx="2">
                  <c:v>Cheapest Way</c:v>
                </c:pt>
                <c:pt idx="3">
                  <c:v>Quickest way</c:v>
                </c:pt>
                <c:pt idx="4">
                  <c:v>Most convenient way</c:v>
                </c:pt>
                <c:pt idx="5">
                  <c:v>Too far to go any other way</c:v>
                </c:pt>
              </c:strCache>
            </c:strRef>
          </c:cat>
          <c:val>
            <c:numRef>
              <c:f>Sheet2!$F$9:$F$14</c:f>
              <c:numCache>
                <c:formatCode>General</c:formatCode>
                <c:ptCount val="6"/>
                <c:pt idx="0">
                  <c:v>5.5226824457593704</c:v>
                </c:pt>
                <c:pt idx="1">
                  <c:v>21.499013806706071</c:v>
                </c:pt>
                <c:pt idx="2">
                  <c:v>29.980276134122199</c:v>
                </c:pt>
                <c:pt idx="3">
                  <c:v>36.68639053254438</c:v>
                </c:pt>
                <c:pt idx="4">
                  <c:v>42.406311637080869</c:v>
                </c:pt>
                <c:pt idx="5">
                  <c:v>47.337278106508883</c:v>
                </c:pt>
              </c:numCache>
            </c:numRef>
          </c:val>
        </c:ser>
        <c:dLbls>
          <c:showLegendKey val="0"/>
          <c:showVal val="0"/>
          <c:showCatName val="0"/>
          <c:showSerName val="0"/>
          <c:showPercent val="0"/>
          <c:showBubbleSize val="0"/>
        </c:dLbls>
        <c:gapWidth val="80"/>
        <c:axId val="74214400"/>
        <c:axId val="77583104"/>
      </c:barChart>
      <c:catAx>
        <c:axId val="74214400"/>
        <c:scaling>
          <c:orientation val="minMax"/>
        </c:scaling>
        <c:delete val="0"/>
        <c:axPos val="b"/>
        <c:numFmt formatCode="General" sourceLinked="1"/>
        <c:majorTickMark val="out"/>
        <c:minorTickMark val="none"/>
        <c:tickLblPos val="nextTo"/>
        <c:txPr>
          <a:bodyPr rot="-2700000" vert="horz"/>
          <a:lstStyle/>
          <a:p>
            <a:pPr>
              <a:defRPr sz="1600" b="0" i="0" u="none" strike="noStrike" baseline="0">
                <a:solidFill>
                  <a:srgbClr val="000000"/>
                </a:solidFill>
                <a:latin typeface="Arial"/>
                <a:ea typeface="Arial"/>
                <a:cs typeface="Arial"/>
              </a:defRPr>
            </a:pPr>
            <a:endParaRPr lang="en-US"/>
          </a:p>
        </c:txPr>
        <c:crossAx val="77583104"/>
        <c:crosses val="autoZero"/>
        <c:auto val="1"/>
        <c:lblAlgn val="ctr"/>
        <c:lblOffset val="100"/>
        <c:noMultiLvlLbl val="0"/>
      </c:catAx>
      <c:valAx>
        <c:axId val="77583104"/>
        <c:scaling>
          <c:orientation val="minMax"/>
        </c:scaling>
        <c:delete val="0"/>
        <c:axPos val="l"/>
        <c:majorGridlines/>
        <c:title>
          <c:tx>
            <c:rich>
              <a:bodyPr/>
              <a:lstStyle/>
              <a:p>
                <a:pPr>
                  <a:defRPr sz="1600" b="0" i="0" u="none" strike="noStrike" baseline="0">
                    <a:solidFill>
                      <a:srgbClr val="000000"/>
                    </a:solidFill>
                    <a:latin typeface="Arial"/>
                    <a:ea typeface="Arial"/>
                    <a:cs typeface="Arial"/>
                  </a:defRPr>
                </a:pPr>
                <a:r>
                  <a:rPr lang="en-GB" sz="1600"/>
                  <a:t>% of valid responses</a:t>
                </a:r>
              </a:p>
            </c:rich>
          </c:tx>
          <c:layout>
            <c:manualLayout>
              <c:xMode val="edge"/>
              <c:yMode val="edge"/>
              <c:x val="1.06759575407056E-2"/>
              <c:y val="0.170346893036356"/>
            </c:manualLayout>
          </c:layout>
          <c:overlay val="0"/>
          <c:spPr>
            <a:noFill/>
            <a:ln w="25400">
              <a:noFill/>
            </a:ln>
          </c:spPr>
        </c:title>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74214400"/>
        <c:crosses val="autoZero"/>
        <c:crossBetween val="between"/>
      </c:valAx>
    </c:plotArea>
    <c:plotVisOnly val="1"/>
    <c:dispBlanksAs val="gap"/>
    <c:showDLblsOverMax val="0"/>
  </c:chart>
  <c:spPr>
    <a:solidFill>
      <a:srgbClr val="FFFFFF"/>
    </a:solidFill>
    <a:ln w="9525">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GB" sz="2400"/>
              <a:t>Options if flying not Possible</a:t>
            </a:r>
          </a:p>
        </c:rich>
      </c:tx>
      <c:layout>
        <c:manualLayout>
          <c:xMode val="edge"/>
          <c:yMode val="edge"/>
          <c:x val="0.26386800087489198"/>
          <c:y val="5.7407407407407497E-2"/>
        </c:manualLayout>
      </c:layout>
      <c:overlay val="0"/>
      <c:spPr>
        <a:noFill/>
        <a:ln w="25400">
          <a:noFill/>
        </a:ln>
      </c:spPr>
    </c:title>
    <c:autoTitleDeleted val="0"/>
    <c:plotArea>
      <c:layout>
        <c:manualLayout>
          <c:layoutTarget val="inner"/>
          <c:xMode val="edge"/>
          <c:yMode val="edge"/>
          <c:x val="0.175090252707581"/>
          <c:y val="0.18449197860962599"/>
          <c:w val="0.56898818897637704"/>
          <c:h val="0.46524064171122997"/>
        </c:manualLayout>
      </c:layout>
      <c:barChart>
        <c:barDir val="col"/>
        <c:grouping val="clustered"/>
        <c:varyColors val="0"/>
        <c:ser>
          <c:idx val="0"/>
          <c:order val="0"/>
          <c:tx>
            <c:strRef>
              <c:f>Sheet2!$H$9</c:f>
              <c:strCache>
                <c:ptCount val="1"/>
                <c:pt idx="0">
                  <c:v>Within Europe</c:v>
                </c:pt>
              </c:strCache>
            </c:strRef>
          </c:tx>
          <c:spPr>
            <a:solidFill>
              <a:srgbClr val="008000"/>
            </a:solidFill>
            <a:ln w="25400">
              <a:noFill/>
            </a:ln>
          </c:spPr>
          <c:invertIfNegative val="0"/>
          <c:cat>
            <c:strRef>
              <c:f>Sheet2!$G$10:$G$16</c:f>
              <c:strCache>
                <c:ptCount val="7"/>
                <c:pt idx="0">
                  <c:v>Long distance coach</c:v>
                </c:pt>
                <c:pt idx="1">
                  <c:v>Car</c:v>
                </c:pt>
                <c:pt idx="2">
                  <c:v>By sea</c:v>
                </c:pt>
                <c:pt idx="3">
                  <c:v>Mixture of surface transport</c:v>
                </c:pt>
                <c:pt idx="4">
                  <c:v>Train</c:v>
                </c:pt>
                <c:pt idx="5">
                  <c:v>Different destination</c:v>
                </c:pt>
                <c:pt idx="6">
                  <c:v>Not made trip</c:v>
                </c:pt>
              </c:strCache>
            </c:strRef>
          </c:cat>
          <c:val>
            <c:numRef>
              <c:f>Sheet2!$H$10:$H$16</c:f>
              <c:numCache>
                <c:formatCode>General</c:formatCode>
                <c:ptCount val="7"/>
                <c:pt idx="0">
                  <c:v>4.2471042471042351</c:v>
                </c:pt>
                <c:pt idx="1">
                  <c:v>5.7915057915057897</c:v>
                </c:pt>
                <c:pt idx="2">
                  <c:v>6.9498069498069466</c:v>
                </c:pt>
                <c:pt idx="3">
                  <c:v>10.810810810810811</c:v>
                </c:pt>
                <c:pt idx="4">
                  <c:v>17.760617760617759</c:v>
                </c:pt>
                <c:pt idx="5">
                  <c:v>14.671814671814669</c:v>
                </c:pt>
                <c:pt idx="6">
                  <c:v>60.617760617760482</c:v>
                </c:pt>
              </c:numCache>
            </c:numRef>
          </c:val>
        </c:ser>
        <c:ser>
          <c:idx val="1"/>
          <c:order val="1"/>
          <c:tx>
            <c:strRef>
              <c:f>Sheet2!$I$9</c:f>
              <c:strCache>
                <c:ptCount val="1"/>
                <c:pt idx="0">
                  <c:v>Intercontinental</c:v>
                </c:pt>
              </c:strCache>
            </c:strRef>
          </c:tx>
          <c:spPr>
            <a:solidFill>
              <a:schemeClr val="accent4">
                <a:lumMod val="60000"/>
                <a:lumOff val="40000"/>
              </a:schemeClr>
            </a:solidFill>
            <a:ln w="25400">
              <a:noFill/>
            </a:ln>
          </c:spPr>
          <c:invertIfNegative val="0"/>
          <c:cat>
            <c:strRef>
              <c:f>Sheet2!$G$10:$G$16</c:f>
              <c:strCache>
                <c:ptCount val="7"/>
                <c:pt idx="0">
                  <c:v>Long distance coach</c:v>
                </c:pt>
                <c:pt idx="1">
                  <c:v>Car</c:v>
                </c:pt>
                <c:pt idx="2">
                  <c:v>By sea</c:v>
                </c:pt>
                <c:pt idx="3">
                  <c:v>Mixture of surface transport</c:v>
                </c:pt>
                <c:pt idx="4">
                  <c:v>Train</c:v>
                </c:pt>
                <c:pt idx="5">
                  <c:v>Different destination</c:v>
                </c:pt>
                <c:pt idx="6">
                  <c:v>Not made trip</c:v>
                </c:pt>
              </c:strCache>
            </c:strRef>
          </c:cat>
          <c:val>
            <c:numRef>
              <c:f>Sheet2!$I$10:$I$16</c:f>
              <c:numCache>
                <c:formatCode>General</c:formatCode>
                <c:ptCount val="7"/>
                <c:pt idx="0">
                  <c:v>0.87336244541484698</c:v>
                </c:pt>
                <c:pt idx="1">
                  <c:v>0.87336244541484698</c:v>
                </c:pt>
                <c:pt idx="2">
                  <c:v>5.2401746724890774</c:v>
                </c:pt>
                <c:pt idx="3">
                  <c:v>6.1135371179039284</c:v>
                </c:pt>
                <c:pt idx="4">
                  <c:v>2.1834061135371181</c:v>
                </c:pt>
                <c:pt idx="5">
                  <c:v>9.6069868995633492</c:v>
                </c:pt>
                <c:pt idx="6">
                  <c:v>75.545851528384205</c:v>
                </c:pt>
              </c:numCache>
            </c:numRef>
          </c:val>
        </c:ser>
        <c:dLbls>
          <c:showLegendKey val="0"/>
          <c:showVal val="0"/>
          <c:showCatName val="0"/>
          <c:showSerName val="0"/>
          <c:showPercent val="0"/>
          <c:showBubbleSize val="0"/>
        </c:dLbls>
        <c:gapWidth val="80"/>
        <c:axId val="78822400"/>
        <c:axId val="78828288"/>
      </c:barChart>
      <c:catAx>
        <c:axId val="78822400"/>
        <c:scaling>
          <c:orientation val="minMax"/>
        </c:scaling>
        <c:delete val="0"/>
        <c:axPos val="b"/>
        <c:numFmt formatCode="General" sourceLinked="1"/>
        <c:majorTickMark val="out"/>
        <c:minorTickMark val="none"/>
        <c:tickLblPos val="nextTo"/>
        <c:txPr>
          <a:bodyPr rot="-2700000" vert="horz"/>
          <a:lstStyle/>
          <a:p>
            <a:pPr>
              <a:defRPr sz="1600" b="1" i="0" u="none" strike="noStrike" baseline="0">
                <a:solidFill>
                  <a:srgbClr val="000000"/>
                </a:solidFill>
                <a:latin typeface="Arial"/>
                <a:ea typeface="Arial"/>
                <a:cs typeface="Arial"/>
              </a:defRPr>
            </a:pPr>
            <a:endParaRPr lang="en-US"/>
          </a:p>
        </c:txPr>
        <c:crossAx val="78828288"/>
        <c:crosses val="autoZero"/>
        <c:auto val="1"/>
        <c:lblAlgn val="ctr"/>
        <c:lblOffset val="100"/>
        <c:noMultiLvlLbl val="0"/>
      </c:catAx>
      <c:valAx>
        <c:axId val="78828288"/>
        <c:scaling>
          <c:orientation val="minMax"/>
        </c:scaling>
        <c:delete val="0"/>
        <c:axPos val="l"/>
        <c:majorGridlines/>
        <c:title>
          <c:tx>
            <c:rich>
              <a:bodyPr/>
              <a:lstStyle/>
              <a:p>
                <a:pPr>
                  <a:defRPr sz="1600" b="0" i="0" u="none" strike="noStrike" baseline="0">
                    <a:solidFill>
                      <a:srgbClr val="000000"/>
                    </a:solidFill>
                    <a:latin typeface="Arial"/>
                    <a:ea typeface="Arial"/>
                    <a:cs typeface="Arial"/>
                  </a:defRPr>
                </a:pPr>
                <a:r>
                  <a:rPr lang="en-GB" sz="1600"/>
                  <a:t>% of valid responses from Group</a:t>
                </a:r>
              </a:p>
            </c:rich>
          </c:tx>
          <c:layout>
            <c:manualLayout>
              <c:xMode val="edge"/>
              <c:yMode val="edge"/>
              <c:x val="2.34657039711192E-2"/>
              <c:y val="0.16310160427807499"/>
            </c:manualLayout>
          </c:layout>
          <c:overlay val="0"/>
          <c:spPr>
            <a:noFill/>
            <a:ln w="25400">
              <a:noFill/>
            </a:ln>
          </c:spPr>
        </c:title>
        <c:numFmt formatCode="General" sourceLinked="1"/>
        <c:majorTickMark val="out"/>
        <c:minorTickMark val="none"/>
        <c:tickLblPos val="nextTo"/>
        <c:txPr>
          <a:bodyPr rot="0" vert="horz"/>
          <a:lstStyle/>
          <a:p>
            <a:pPr>
              <a:defRPr sz="1200" b="0" i="0" u="none" strike="noStrike" baseline="0">
                <a:solidFill>
                  <a:srgbClr val="000000"/>
                </a:solidFill>
                <a:latin typeface="Arial"/>
                <a:ea typeface="Arial"/>
                <a:cs typeface="Arial"/>
              </a:defRPr>
            </a:pPr>
            <a:endParaRPr lang="en-US"/>
          </a:p>
        </c:txPr>
        <c:crossAx val="78822400"/>
        <c:crosses val="autoZero"/>
        <c:crossBetween val="between"/>
      </c:valAx>
    </c:plotArea>
    <c:legend>
      <c:legendPos val="r"/>
      <c:layout>
        <c:manualLayout>
          <c:xMode val="edge"/>
          <c:yMode val="edge"/>
          <c:x val="0.79853083989501294"/>
          <c:y val="0.43836410032079398"/>
          <c:w val="0.20036101083032501"/>
          <c:h val="0.12834224598930499"/>
        </c:manualLayout>
      </c:layout>
      <c:overlay val="0"/>
      <c:txPr>
        <a:bodyPr/>
        <a:lstStyle/>
        <a:p>
          <a:pPr>
            <a:defRPr sz="1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rgbClr val="000000"/>
                </a:solidFill>
                <a:latin typeface="Arial"/>
                <a:ea typeface="Arial"/>
                <a:cs typeface="Arial"/>
              </a:defRPr>
            </a:pPr>
            <a:r>
              <a:rPr lang="en-GB" sz="2800" dirty="0"/>
              <a:t>Stage heard about Delay</a:t>
            </a:r>
          </a:p>
        </c:rich>
      </c:tx>
      <c:layout>
        <c:manualLayout>
          <c:xMode val="edge"/>
          <c:yMode val="edge"/>
          <c:x val="0.32420139513382901"/>
          <c:y val="2.97240531367211E-2"/>
        </c:manualLayout>
      </c:layout>
      <c:overlay val="0"/>
      <c:spPr>
        <a:noFill/>
        <a:ln w="25400">
          <a:noFill/>
        </a:ln>
      </c:spPr>
    </c:title>
    <c:autoTitleDeleted val="0"/>
    <c:plotArea>
      <c:layout>
        <c:manualLayout>
          <c:layoutTarget val="inner"/>
          <c:xMode val="edge"/>
          <c:yMode val="edge"/>
          <c:x val="0.188736962425328"/>
          <c:y val="0.110403625936393"/>
          <c:w val="0.78995551208665105"/>
          <c:h val="0.367304370903769"/>
        </c:manualLayout>
      </c:layout>
      <c:barChart>
        <c:barDir val="col"/>
        <c:grouping val="clustered"/>
        <c:varyColors val="0"/>
        <c:ser>
          <c:idx val="0"/>
          <c:order val="0"/>
          <c:spPr>
            <a:solidFill>
              <a:schemeClr val="accent6">
                <a:lumMod val="75000"/>
              </a:schemeClr>
            </a:solidFill>
            <a:ln w="12700">
              <a:solidFill>
                <a:srgbClr val="000000"/>
              </a:solidFill>
              <a:prstDash val="solid"/>
            </a:ln>
          </c:spPr>
          <c:invertIfNegative val="0"/>
          <c:cat>
            <c:strRef>
              <c:f>Sheet2!$E$16:$E$21</c:f>
              <c:strCache>
                <c:ptCount val="6"/>
                <c:pt idx="0">
                  <c:v>Before setting out from home</c:v>
                </c:pt>
                <c:pt idx="1">
                  <c:v>On the outward journey at the airport</c:v>
                </c:pt>
                <c:pt idx="2">
                  <c:v>On a stage of the outward journey</c:v>
                </c:pt>
                <c:pt idx="3">
                  <c:v>While at the destination</c:v>
                </c:pt>
                <c:pt idx="4">
                  <c:v>At the airport on the return journey</c:v>
                </c:pt>
                <c:pt idx="5">
                  <c:v>On a stage of the return journey</c:v>
                </c:pt>
              </c:strCache>
            </c:strRef>
          </c:cat>
          <c:val>
            <c:numRef>
              <c:f>Sheet2!$F$16:$F$21</c:f>
              <c:numCache>
                <c:formatCode>General</c:formatCode>
                <c:ptCount val="6"/>
                <c:pt idx="0">
                  <c:v>25.892857142857199</c:v>
                </c:pt>
                <c:pt idx="1">
                  <c:v>4.6874999999999947</c:v>
                </c:pt>
                <c:pt idx="2">
                  <c:v>2.901785714285714</c:v>
                </c:pt>
                <c:pt idx="3">
                  <c:v>49.553571428571431</c:v>
                </c:pt>
                <c:pt idx="4">
                  <c:v>16.964285714285719</c:v>
                </c:pt>
                <c:pt idx="5">
                  <c:v>4.4642857142857046</c:v>
                </c:pt>
              </c:numCache>
            </c:numRef>
          </c:val>
        </c:ser>
        <c:dLbls>
          <c:showLegendKey val="0"/>
          <c:showVal val="0"/>
          <c:showCatName val="0"/>
          <c:showSerName val="0"/>
          <c:showPercent val="0"/>
          <c:showBubbleSize val="0"/>
        </c:dLbls>
        <c:gapWidth val="150"/>
        <c:axId val="80235520"/>
        <c:axId val="80249600"/>
      </c:barChart>
      <c:catAx>
        <c:axId val="80235520"/>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600" b="0" i="0" u="none" strike="noStrike" baseline="0">
                <a:solidFill>
                  <a:srgbClr val="000000"/>
                </a:solidFill>
                <a:latin typeface="Arial"/>
                <a:ea typeface="Arial"/>
                <a:cs typeface="Arial"/>
              </a:defRPr>
            </a:pPr>
            <a:endParaRPr lang="en-US"/>
          </a:p>
        </c:txPr>
        <c:crossAx val="80249600"/>
        <c:crosses val="autoZero"/>
        <c:auto val="1"/>
        <c:lblAlgn val="ctr"/>
        <c:lblOffset val="100"/>
        <c:tickLblSkip val="1"/>
        <c:tickMarkSkip val="1"/>
        <c:noMultiLvlLbl val="0"/>
      </c:catAx>
      <c:valAx>
        <c:axId val="80249600"/>
        <c:scaling>
          <c:orientation val="minMax"/>
          <c:max val="50"/>
        </c:scaling>
        <c:delete val="0"/>
        <c:axPos val="l"/>
        <c:majorGridlines>
          <c:spPr>
            <a:ln w="3175">
              <a:solidFill>
                <a:srgbClr val="000000"/>
              </a:solidFill>
              <a:prstDash val="solid"/>
            </a:ln>
          </c:spPr>
        </c:majorGridlines>
        <c:title>
          <c:tx>
            <c:rich>
              <a:bodyPr/>
              <a:lstStyle/>
              <a:p>
                <a:pPr>
                  <a:defRPr sz="1600" b="0" i="0" u="none" strike="noStrike" baseline="0">
                    <a:solidFill>
                      <a:srgbClr val="000000"/>
                    </a:solidFill>
                    <a:latin typeface="Arial"/>
                    <a:ea typeface="Arial"/>
                    <a:cs typeface="Arial"/>
                  </a:defRPr>
                </a:pPr>
                <a:r>
                  <a:rPr lang="en-GB" sz="1600"/>
                  <a:t>% of Valid Responses</a:t>
                </a:r>
              </a:p>
            </c:rich>
          </c:tx>
          <c:layout>
            <c:manualLayout>
              <c:xMode val="edge"/>
              <c:yMode val="edge"/>
              <c:x val="3.0441445552472302E-2"/>
              <c:y val="0.1231425058521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0235520"/>
        <c:crosses val="autoZero"/>
        <c:crossBetween val="between"/>
        <c:majorUnit val="10"/>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GB" sz="2000"/>
              <a:t>Stages and technologies</a:t>
            </a:r>
          </a:p>
        </c:rich>
      </c:tx>
      <c:layout>
        <c:manualLayout>
          <c:xMode val="edge"/>
          <c:yMode val="edge"/>
          <c:x val="0.28044280442804398"/>
          <c:y val="3.5369774919614197E-2"/>
        </c:manualLayout>
      </c:layout>
      <c:overlay val="0"/>
      <c:spPr>
        <a:noFill/>
        <a:ln w="25400">
          <a:noFill/>
        </a:ln>
      </c:spPr>
    </c:title>
    <c:autoTitleDeleted val="0"/>
    <c:plotArea>
      <c:layout>
        <c:manualLayout>
          <c:layoutTarget val="inner"/>
          <c:xMode val="edge"/>
          <c:yMode val="edge"/>
          <c:x val="9.8657261592300899E-2"/>
          <c:y val="0.121763779527559"/>
          <c:w val="0.70813342082239705"/>
          <c:h val="0.64059784193642499"/>
        </c:manualLayout>
      </c:layout>
      <c:barChart>
        <c:barDir val="col"/>
        <c:grouping val="clustered"/>
        <c:varyColors val="0"/>
        <c:ser>
          <c:idx val="0"/>
          <c:order val="0"/>
          <c:tx>
            <c:strRef>
              <c:f>stage!$A$14</c:f>
              <c:strCache>
                <c:ptCount val="1"/>
                <c:pt idx="0">
                  <c:v>used skype</c:v>
                </c:pt>
              </c:strCache>
            </c:strRef>
          </c:tx>
          <c:spPr>
            <a:solidFill>
              <a:srgbClr val="9999FF"/>
            </a:solidFill>
            <a:ln w="12700">
              <a:solidFill>
                <a:srgbClr val="000000"/>
              </a:solidFill>
              <a:prstDash val="solid"/>
            </a:ln>
          </c:spPr>
          <c:invertIfNegative val="0"/>
          <c:cat>
            <c:strRef>
              <c:f>stage!$B$13:$F$13</c:f>
              <c:strCache>
                <c:ptCount val="5"/>
                <c:pt idx="0">
                  <c:v>Before setting out from home</c:v>
                </c:pt>
                <c:pt idx="1">
                  <c:v>On the outward journey at the airport</c:v>
                </c:pt>
                <c:pt idx="2">
                  <c:v>On a stage of the outward journey</c:v>
                </c:pt>
                <c:pt idx="3">
                  <c:v>While at the destination</c:v>
                </c:pt>
                <c:pt idx="4">
                  <c:v>At the airport on the return journey</c:v>
                </c:pt>
              </c:strCache>
            </c:strRef>
          </c:cat>
          <c:val>
            <c:numRef>
              <c:f>stage!$B$14:$F$14</c:f>
              <c:numCache>
                <c:formatCode>General</c:formatCode>
                <c:ptCount val="5"/>
                <c:pt idx="0">
                  <c:v>5.1724137931034484</c:v>
                </c:pt>
                <c:pt idx="1">
                  <c:v>14.285714285714301</c:v>
                </c:pt>
                <c:pt idx="2">
                  <c:v>0</c:v>
                </c:pt>
                <c:pt idx="3">
                  <c:v>16.216216216216221</c:v>
                </c:pt>
                <c:pt idx="4">
                  <c:v>9.2105263157894743</c:v>
                </c:pt>
              </c:numCache>
            </c:numRef>
          </c:val>
        </c:ser>
        <c:ser>
          <c:idx val="1"/>
          <c:order val="1"/>
          <c:tx>
            <c:strRef>
              <c:f>stage!$A$15</c:f>
              <c:strCache>
                <c:ptCount val="1"/>
                <c:pt idx="0">
                  <c:v>Visited office</c:v>
                </c:pt>
              </c:strCache>
            </c:strRef>
          </c:tx>
          <c:spPr>
            <a:solidFill>
              <a:schemeClr val="accent6">
                <a:lumMod val="75000"/>
              </a:schemeClr>
            </a:solidFill>
            <a:ln w="12700">
              <a:solidFill>
                <a:srgbClr val="000000"/>
              </a:solidFill>
              <a:prstDash val="solid"/>
            </a:ln>
          </c:spPr>
          <c:invertIfNegative val="0"/>
          <c:cat>
            <c:strRef>
              <c:f>stage!$B$13:$F$13</c:f>
              <c:strCache>
                <c:ptCount val="5"/>
                <c:pt idx="0">
                  <c:v>Before setting out from home</c:v>
                </c:pt>
                <c:pt idx="1">
                  <c:v>On the outward journey at the airport</c:v>
                </c:pt>
                <c:pt idx="2">
                  <c:v>On a stage of the outward journey</c:v>
                </c:pt>
                <c:pt idx="3">
                  <c:v>While at the destination</c:v>
                </c:pt>
                <c:pt idx="4">
                  <c:v>At the airport on the return journey</c:v>
                </c:pt>
              </c:strCache>
            </c:strRef>
          </c:cat>
          <c:val>
            <c:numRef>
              <c:f>stage!$B$15:$F$15</c:f>
              <c:numCache>
                <c:formatCode>General</c:formatCode>
                <c:ptCount val="5"/>
                <c:pt idx="0">
                  <c:v>7.7586206896551824</c:v>
                </c:pt>
                <c:pt idx="1">
                  <c:v>33.333333333333343</c:v>
                </c:pt>
                <c:pt idx="2">
                  <c:v>30.76923076923077</c:v>
                </c:pt>
                <c:pt idx="3">
                  <c:v>33.333333333333343</c:v>
                </c:pt>
                <c:pt idx="4">
                  <c:v>60.526315789473848</c:v>
                </c:pt>
              </c:numCache>
            </c:numRef>
          </c:val>
        </c:ser>
        <c:ser>
          <c:idx val="2"/>
          <c:order val="2"/>
          <c:tx>
            <c:strRef>
              <c:f>stage!$A$16</c:f>
              <c:strCache>
                <c:ptCount val="1"/>
                <c:pt idx="0">
                  <c:v>used landline</c:v>
                </c:pt>
              </c:strCache>
            </c:strRef>
          </c:tx>
          <c:spPr>
            <a:solidFill>
              <a:srgbClr val="0070C0"/>
            </a:solidFill>
            <a:ln w="12700">
              <a:solidFill>
                <a:srgbClr val="000000"/>
              </a:solidFill>
              <a:prstDash val="solid"/>
            </a:ln>
          </c:spPr>
          <c:invertIfNegative val="0"/>
          <c:cat>
            <c:strRef>
              <c:f>stage!$B$13:$F$13</c:f>
              <c:strCache>
                <c:ptCount val="5"/>
                <c:pt idx="0">
                  <c:v>Before setting out from home</c:v>
                </c:pt>
                <c:pt idx="1">
                  <c:v>On the outward journey at the airport</c:v>
                </c:pt>
                <c:pt idx="2">
                  <c:v>On a stage of the outward journey</c:v>
                </c:pt>
                <c:pt idx="3">
                  <c:v>While at the destination</c:v>
                </c:pt>
                <c:pt idx="4">
                  <c:v>At the airport on the return journey</c:v>
                </c:pt>
              </c:strCache>
            </c:strRef>
          </c:cat>
          <c:val>
            <c:numRef>
              <c:f>stage!$B$16:$F$16</c:f>
              <c:numCache>
                <c:formatCode>General</c:formatCode>
                <c:ptCount val="5"/>
                <c:pt idx="0">
                  <c:v>37.068965517241367</c:v>
                </c:pt>
                <c:pt idx="1">
                  <c:v>28.571428571428569</c:v>
                </c:pt>
                <c:pt idx="2">
                  <c:v>46.153846153845919</c:v>
                </c:pt>
                <c:pt idx="3">
                  <c:v>39.63963963963964</c:v>
                </c:pt>
                <c:pt idx="4">
                  <c:v>23.684210526315791</c:v>
                </c:pt>
              </c:numCache>
            </c:numRef>
          </c:val>
        </c:ser>
        <c:ser>
          <c:idx val="3"/>
          <c:order val="3"/>
          <c:tx>
            <c:strRef>
              <c:f>stage!$A$17</c:f>
              <c:strCache>
                <c:ptCount val="1"/>
                <c:pt idx="0">
                  <c:v>used e-mail</c:v>
                </c:pt>
              </c:strCache>
            </c:strRef>
          </c:tx>
          <c:spPr>
            <a:solidFill>
              <a:srgbClr val="CC0000"/>
            </a:solidFill>
            <a:ln w="12700">
              <a:solidFill>
                <a:srgbClr val="000000"/>
              </a:solidFill>
              <a:prstDash val="solid"/>
            </a:ln>
          </c:spPr>
          <c:invertIfNegative val="0"/>
          <c:cat>
            <c:strRef>
              <c:f>stage!$B$13:$F$13</c:f>
              <c:strCache>
                <c:ptCount val="5"/>
                <c:pt idx="0">
                  <c:v>Before setting out from home</c:v>
                </c:pt>
                <c:pt idx="1">
                  <c:v>On the outward journey at the airport</c:v>
                </c:pt>
                <c:pt idx="2">
                  <c:v>On a stage of the outward journey</c:v>
                </c:pt>
                <c:pt idx="3">
                  <c:v>While at the destination</c:v>
                </c:pt>
                <c:pt idx="4">
                  <c:v>At the airport on the return journey</c:v>
                </c:pt>
              </c:strCache>
            </c:strRef>
          </c:cat>
          <c:val>
            <c:numRef>
              <c:f>stage!$B$17:$F$17</c:f>
              <c:numCache>
                <c:formatCode>General</c:formatCode>
                <c:ptCount val="5"/>
                <c:pt idx="0">
                  <c:v>37.931034482758491</c:v>
                </c:pt>
                <c:pt idx="1">
                  <c:v>33.333333333333343</c:v>
                </c:pt>
                <c:pt idx="2">
                  <c:v>38.461538461538453</c:v>
                </c:pt>
                <c:pt idx="3">
                  <c:v>49.549549549549553</c:v>
                </c:pt>
                <c:pt idx="4">
                  <c:v>43.42105263157908</c:v>
                </c:pt>
              </c:numCache>
            </c:numRef>
          </c:val>
        </c:ser>
        <c:ser>
          <c:idx val="4"/>
          <c:order val="4"/>
          <c:tx>
            <c:strRef>
              <c:f>stage!$A$18</c:f>
              <c:strCache>
                <c:ptCount val="1"/>
                <c:pt idx="0">
                  <c:v>used mobile</c:v>
                </c:pt>
              </c:strCache>
            </c:strRef>
          </c:tx>
          <c:spPr>
            <a:solidFill>
              <a:srgbClr val="660066"/>
            </a:solidFill>
            <a:ln w="12700">
              <a:solidFill>
                <a:srgbClr val="000000"/>
              </a:solidFill>
              <a:prstDash val="solid"/>
            </a:ln>
          </c:spPr>
          <c:invertIfNegative val="0"/>
          <c:cat>
            <c:strRef>
              <c:f>stage!$B$13:$F$13</c:f>
              <c:strCache>
                <c:ptCount val="5"/>
                <c:pt idx="0">
                  <c:v>Before setting out from home</c:v>
                </c:pt>
                <c:pt idx="1">
                  <c:v>On the outward journey at the airport</c:v>
                </c:pt>
                <c:pt idx="2">
                  <c:v>On a stage of the outward journey</c:v>
                </c:pt>
                <c:pt idx="3">
                  <c:v>While at the destination</c:v>
                </c:pt>
                <c:pt idx="4">
                  <c:v>At the airport on the return journey</c:v>
                </c:pt>
              </c:strCache>
            </c:strRef>
          </c:cat>
          <c:val>
            <c:numRef>
              <c:f>stage!$B$18:$F$18</c:f>
              <c:numCache>
                <c:formatCode>General</c:formatCode>
                <c:ptCount val="5"/>
                <c:pt idx="0">
                  <c:v>44.827586206896427</c:v>
                </c:pt>
                <c:pt idx="1">
                  <c:v>66.666666666666671</c:v>
                </c:pt>
                <c:pt idx="2">
                  <c:v>61.53846153846154</c:v>
                </c:pt>
                <c:pt idx="3">
                  <c:v>65.765765765765764</c:v>
                </c:pt>
                <c:pt idx="4">
                  <c:v>56.578947368421062</c:v>
                </c:pt>
              </c:numCache>
            </c:numRef>
          </c:val>
        </c:ser>
        <c:dLbls>
          <c:showLegendKey val="0"/>
          <c:showVal val="0"/>
          <c:showCatName val="0"/>
          <c:showSerName val="0"/>
          <c:showPercent val="0"/>
          <c:showBubbleSize val="0"/>
        </c:dLbls>
        <c:gapWidth val="150"/>
        <c:axId val="79984128"/>
        <c:axId val="79985664"/>
      </c:barChart>
      <c:catAx>
        <c:axId val="7998412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79985664"/>
        <c:crosses val="autoZero"/>
        <c:auto val="1"/>
        <c:lblAlgn val="ctr"/>
        <c:lblOffset val="100"/>
        <c:tickLblSkip val="1"/>
        <c:tickMarkSkip val="1"/>
        <c:noMultiLvlLbl val="0"/>
      </c:catAx>
      <c:valAx>
        <c:axId val="79985664"/>
        <c:scaling>
          <c:orientation val="minMax"/>
        </c:scaling>
        <c:delete val="0"/>
        <c:axPos val="l"/>
        <c:majorGridlines>
          <c:spPr>
            <a:ln w="3175">
              <a:solidFill>
                <a:srgbClr val="000000"/>
              </a:solidFill>
              <a:prstDash val="solid"/>
            </a:ln>
          </c:spPr>
        </c:majorGridlines>
        <c:title>
          <c:tx>
            <c:rich>
              <a:bodyPr/>
              <a:lstStyle/>
              <a:p>
                <a:pPr>
                  <a:defRPr sz="1600" b="0" i="0" u="none" strike="noStrike" baseline="0">
                    <a:solidFill>
                      <a:srgbClr val="000000"/>
                    </a:solidFill>
                    <a:latin typeface="Arial"/>
                    <a:ea typeface="Arial"/>
                    <a:cs typeface="Arial"/>
                  </a:defRPr>
                </a:pPr>
                <a:r>
                  <a:rPr lang="en-GB" sz="1600"/>
                  <a:t>% of group</a:t>
                </a:r>
              </a:p>
            </c:rich>
          </c:tx>
          <c:layout>
            <c:manualLayout>
              <c:xMode val="edge"/>
              <c:yMode val="edge"/>
              <c:x val="1.56314523184602E-2"/>
              <c:y val="0.371138524351122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79984128"/>
        <c:crosses val="autoZero"/>
        <c:crossBetween val="between"/>
      </c:valAx>
      <c:spPr>
        <a:solidFill>
          <a:srgbClr val="FFFFFF"/>
        </a:solidFill>
        <a:ln w="25400">
          <a:noFill/>
        </a:ln>
      </c:spPr>
    </c:plotArea>
    <c:legend>
      <c:legendPos val="r"/>
      <c:layout>
        <c:manualLayout>
          <c:xMode val="edge"/>
          <c:yMode val="edge"/>
          <c:x val="0.81180811808118303"/>
          <c:y val="0.31832797427652898"/>
          <c:w val="0.17527675276752799"/>
          <c:h val="0.32475884244372999"/>
        </c:manualLayout>
      </c:layout>
      <c:overlay val="0"/>
      <c:spPr>
        <a:solidFill>
          <a:srgbClr val="FFFFFF"/>
        </a:solidFill>
        <a:ln w="25400">
          <a:noFill/>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GB" sz="2000" dirty="0"/>
              <a:t>Solutions</a:t>
            </a:r>
          </a:p>
        </c:rich>
      </c:tx>
      <c:layout>
        <c:manualLayout>
          <c:xMode val="edge"/>
          <c:yMode val="edge"/>
          <c:x val="0.41630944909033901"/>
          <c:y val="3.4268017024487202E-2"/>
        </c:manualLayout>
      </c:layout>
      <c:overlay val="0"/>
      <c:spPr>
        <a:noFill/>
        <a:ln w="25400">
          <a:noFill/>
        </a:ln>
      </c:spPr>
    </c:title>
    <c:autoTitleDeleted val="0"/>
    <c:plotArea>
      <c:layout>
        <c:manualLayout>
          <c:layoutTarget val="inner"/>
          <c:xMode val="edge"/>
          <c:yMode val="edge"/>
          <c:x val="0.118025874742107"/>
          <c:y val="0.14641789092280899"/>
          <c:w val="0.83905667316661203"/>
          <c:h val="0.45794531841814601"/>
        </c:manualLayout>
      </c:layout>
      <c:barChart>
        <c:barDir val="col"/>
        <c:grouping val="clustered"/>
        <c:varyColors val="0"/>
        <c:ser>
          <c:idx val="0"/>
          <c:order val="0"/>
          <c:tx>
            <c:strRef>
              <c:f>Sheet3!$L$7</c:f>
              <c:strCache>
                <c:ptCount val="1"/>
                <c:pt idx="0">
                  <c:v>Within Europe</c:v>
                </c:pt>
              </c:strCache>
            </c:strRef>
          </c:tx>
          <c:spPr>
            <a:solidFill>
              <a:srgbClr val="008000"/>
            </a:solidFill>
            <a:ln w="12700">
              <a:solidFill>
                <a:srgbClr val="000000"/>
              </a:solidFill>
              <a:prstDash val="solid"/>
            </a:ln>
          </c:spPr>
          <c:invertIfNegative val="0"/>
          <c:cat>
            <c:strRef>
              <c:f>Sheet3!$K$8:$K$20</c:f>
              <c:strCache>
                <c:ptCount val="13"/>
                <c:pt idx="0">
                  <c:v>hitch hiked</c:v>
                </c:pt>
                <c:pt idx="1">
                  <c:v>own or borrowed car</c:v>
                </c:pt>
                <c:pt idx="2">
                  <c:v>special ship</c:v>
                </c:pt>
                <c:pt idx="3">
                  <c:v>hired coach</c:v>
                </c:pt>
                <c:pt idx="4">
                  <c:v>hire car</c:v>
                </c:pt>
                <c:pt idx="5">
                  <c:v>driven by friend/relative</c:v>
                </c:pt>
                <c:pt idx="6">
                  <c:v>bus</c:v>
                </c:pt>
                <c:pt idx="7">
                  <c:v>taxi</c:v>
                </c:pt>
                <c:pt idx="8">
                  <c:v>scheduled coach</c:v>
                </c:pt>
                <c:pt idx="9">
                  <c:v>ferry</c:v>
                </c:pt>
                <c:pt idx="10">
                  <c:v>cancelled</c:v>
                </c:pt>
                <c:pt idx="11">
                  <c:v>train</c:v>
                </c:pt>
                <c:pt idx="12">
                  <c:v>delayed trip</c:v>
                </c:pt>
              </c:strCache>
            </c:strRef>
          </c:cat>
          <c:val>
            <c:numRef>
              <c:f>Sheet3!$L$8:$L$20</c:f>
              <c:numCache>
                <c:formatCode>0</c:formatCode>
                <c:ptCount val="13"/>
                <c:pt idx="0">
                  <c:v>0.38610038610038599</c:v>
                </c:pt>
                <c:pt idx="1">
                  <c:v>1.544401544401548</c:v>
                </c:pt>
                <c:pt idx="2">
                  <c:v>2.7027027027027102</c:v>
                </c:pt>
                <c:pt idx="3">
                  <c:v>2.316602316602316</c:v>
                </c:pt>
                <c:pt idx="4">
                  <c:v>4.2471042471042297</c:v>
                </c:pt>
                <c:pt idx="5">
                  <c:v>4.6332046332046462</c:v>
                </c:pt>
                <c:pt idx="6">
                  <c:v>5.0193050193050146</c:v>
                </c:pt>
                <c:pt idx="7">
                  <c:v>6.1776061776061777</c:v>
                </c:pt>
                <c:pt idx="8">
                  <c:v>7.7220077220077217</c:v>
                </c:pt>
                <c:pt idx="9">
                  <c:v>18.532818532818531</c:v>
                </c:pt>
                <c:pt idx="10">
                  <c:v>20.07722007722008</c:v>
                </c:pt>
                <c:pt idx="11">
                  <c:v>30.501930501930499</c:v>
                </c:pt>
                <c:pt idx="12">
                  <c:v>43.243243243243143</c:v>
                </c:pt>
              </c:numCache>
            </c:numRef>
          </c:val>
        </c:ser>
        <c:ser>
          <c:idx val="1"/>
          <c:order val="1"/>
          <c:tx>
            <c:strRef>
              <c:f>Sheet3!$M$7</c:f>
              <c:strCache>
                <c:ptCount val="1"/>
                <c:pt idx="0">
                  <c:v>Intercontinental</c:v>
                </c:pt>
              </c:strCache>
            </c:strRef>
          </c:tx>
          <c:spPr>
            <a:solidFill>
              <a:schemeClr val="accent4"/>
            </a:solidFill>
            <a:ln w="12700">
              <a:solidFill>
                <a:srgbClr val="000000"/>
              </a:solidFill>
              <a:prstDash val="solid"/>
            </a:ln>
          </c:spPr>
          <c:invertIfNegative val="0"/>
          <c:dPt>
            <c:idx val="12"/>
            <c:invertIfNegative val="0"/>
            <c:bubble3D val="0"/>
            <c:spPr>
              <a:solidFill>
                <a:schemeClr val="accent4">
                  <a:lumMod val="60000"/>
                  <a:lumOff val="40000"/>
                </a:schemeClr>
              </a:solidFill>
              <a:ln w="12700">
                <a:solidFill>
                  <a:srgbClr val="000000"/>
                </a:solidFill>
                <a:prstDash val="solid"/>
              </a:ln>
            </c:spPr>
          </c:dPt>
          <c:cat>
            <c:strRef>
              <c:f>Sheet3!$K$8:$K$20</c:f>
              <c:strCache>
                <c:ptCount val="13"/>
                <c:pt idx="0">
                  <c:v>hitch hiked</c:v>
                </c:pt>
                <c:pt idx="1">
                  <c:v>own or borrowed car</c:v>
                </c:pt>
                <c:pt idx="2">
                  <c:v>special ship</c:v>
                </c:pt>
                <c:pt idx="3">
                  <c:v>hired coach</c:v>
                </c:pt>
                <c:pt idx="4">
                  <c:v>hire car</c:v>
                </c:pt>
                <c:pt idx="5">
                  <c:v>driven by friend/relative</c:v>
                </c:pt>
                <c:pt idx="6">
                  <c:v>bus</c:v>
                </c:pt>
                <c:pt idx="7">
                  <c:v>taxi</c:v>
                </c:pt>
                <c:pt idx="8">
                  <c:v>scheduled coach</c:v>
                </c:pt>
                <c:pt idx="9">
                  <c:v>ferry</c:v>
                </c:pt>
                <c:pt idx="10">
                  <c:v>cancelled</c:v>
                </c:pt>
                <c:pt idx="11">
                  <c:v>train</c:v>
                </c:pt>
                <c:pt idx="12">
                  <c:v>delayed trip</c:v>
                </c:pt>
              </c:strCache>
            </c:strRef>
          </c:cat>
          <c:val>
            <c:numRef>
              <c:f>Sheet3!$M$8:$M$20</c:f>
              <c:numCache>
                <c:formatCode>0</c:formatCode>
                <c:ptCount val="13"/>
                <c:pt idx="0">
                  <c:v>0.43668122270742399</c:v>
                </c:pt>
                <c:pt idx="1">
                  <c:v>0</c:v>
                </c:pt>
                <c:pt idx="2">
                  <c:v>0</c:v>
                </c:pt>
                <c:pt idx="3">
                  <c:v>0.43668122270742399</c:v>
                </c:pt>
                <c:pt idx="4">
                  <c:v>0</c:v>
                </c:pt>
                <c:pt idx="5">
                  <c:v>0</c:v>
                </c:pt>
                <c:pt idx="6">
                  <c:v>1.746724890829688</c:v>
                </c:pt>
                <c:pt idx="7">
                  <c:v>0.87336244541484698</c:v>
                </c:pt>
                <c:pt idx="8">
                  <c:v>3.4934497816593879</c:v>
                </c:pt>
                <c:pt idx="9">
                  <c:v>3.9301310043668152</c:v>
                </c:pt>
                <c:pt idx="10">
                  <c:v>12.22707423580786</c:v>
                </c:pt>
                <c:pt idx="11">
                  <c:v>6.1135371179039284</c:v>
                </c:pt>
                <c:pt idx="12">
                  <c:v>61.572052401746717</c:v>
                </c:pt>
              </c:numCache>
            </c:numRef>
          </c:val>
        </c:ser>
        <c:dLbls>
          <c:showLegendKey val="0"/>
          <c:showVal val="0"/>
          <c:showCatName val="0"/>
          <c:showSerName val="0"/>
          <c:showPercent val="0"/>
          <c:showBubbleSize val="0"/>
        </c:dLbls>
        <c:gapWidth val="80"/>
        <c:axId val="80046336"/>
        <c:axId val="80048128"/>
      </c:barChart>
      <c:catAx>
        <c:axId val="8004633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600" b="0" i="0" u="none" strike="noStrike" baseline="0">
                <a:solidFill>
                  <a:srgbClr val="000000"/>
                </a:solidFill>
                <a:latin typeface="Arial"/>
                <a:ea typeface="Arial"/>
                <a:cs typeface="Arial"/>
              </a:defRPr>
            </a:pPr>
            <a:endParaRPr lang="en-US"/>
          </a:p>
        </c:txPr>
        <c:crossAx val="80048128"/>
        <c:crosses val="autoZero"/>
        <c:auto val="1"/>
        <c:lblAlgn val="ctr"/>
        <c:lblOffset val="100"/>
        <c:tickLblSkip val="1"/>
        <c:tickMarkSkip val="1"/>
        <c:noMultiLvlLbl val="0"/>
      </c:catAx>
      <c:valAx>
        <c:axId val="80048128"/>
        <c:scaling>
          <c:orientation val="minMax"/>
        </c:scaling>
        <c:delete val="0"/>
        <c:axPos val="l"/>
        <c:majorGridlines>
          <c:spPr>
            <a:ln w="3175">
              <a:solidFill>
                <a:srgbClr val="000000"/>
              </a:solidFill>
              <a:prstDash val="solid"/>
            </a:ln>
          </c:spPr>
        </c:majorGridlines>
        <c:title>
          <c:tx>
            <c:rich>
              <a:bodyPr/>
              <a:lstStyle/>
              <a:p>
                <a:pPr>
                  <a:defRPr sz="1600" b="0" i="0" u="none" strike="noStrike" baseline="0">
                    <a:solidFill>
                      <a:srgbClr val="000000"/>
                    </a:solidFill>
                    <a:latin typeface="Arial"/>
                    <a:ea typeface="Arial"/>
                    <a:cs typeface="Arial"/>
                  </a:defRPr>
                </a:pPr>
                <a:r>
                  <a:rPr lang="en-GB" sz="1600"/>
                  <a:t>% of each group</a:t>
                </a:r>
              </a:p>
            </c:rich>
          </c:tx>
          <c:layout>
            <c:manualLayout>
              <c:xMode val="edge"/>
              <c:yMode val="edge"/>
              <c:x val="1.0729624976555101E-2"/>
              <c:y val="0.20560810214692399"/>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0046336"/>
        <c:crosses val="autoZero"/>
        <c:crossBetween val="between"/>
      </c:valAx>
      <c:spPr>
        <a:solidFill>
          <a:srgbClr val="FFFFFF"/>
        </a:solidFill>
        <a:ln w="25400">
          <a:noFill/>
        </a:ln>
      </c:spPr>
    </c:plotArea>
    <c:legend>
      <c:legendPos val="r"/>
      <c:layout>
        <c:manualLayout>
          <c:xMode val="edge"/>
          <c:yMode val="edge"/>
          <c:x val="0.76609522332603996"/>
          <c:y val="0.819317134312738"/>
          <c:w val="0.22317619951234699"/>
          <c:h val="0.12772624527308801"/>
        </c:manualLayout>
      </c:layout>
      <c:overlay val="0"/>
      <c:spPr>
        <a:solidFill>
          <a:srgbClr val="FFFFFF"/>
        </a:solidFill>
        <a:ln w="25400">
          <a:noFill/>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233155455405946E-2"/>
          <c:y val="7.518815394970324E-2"/>
          <c:w val="0.72653836490310997"/>
          <c:h val="0.62155540598421344"/>
        </c:manualLayout>
      </c:layout>
      <c:barChart>
        <c:barDir val="col"/>
        <c:grouping val="stacked"/>
        <c:varyColors val="0"/>
        <c:ser>
          <c:idx val="0"/>
          <c:order val="0"/>
          <c:tx>
            <c:strRef>
              <c:f>Sheet3!$B$19</c:f>
              <c:strCache>
                <c:ptCount val="1"/>
                <c:pt idx="0">
                  <c:v>Mobile</c:v>
                </c:pt>
              </c:strCache>
            </c:strRef>
          </c:tx>
          <c:spPr>
            <a:solidFill>
              <a:srgbClr val="000000"/>
            </a:solidFill>
            <a:ln w="12700">
              <a:solidFill>
                <a:srgbClr val="000000"/>
              </a:solidFill>
              <a:prstDash val="solid"/>
            </a:ln>
          </c:spPr>
          <c:invertIfNegative val="0"/>
          <c:cat>
            <c:strRef>
              <c:f>Sheet3!$A$20:$A$32</c:f>
              <c:strCache>
                <c:ptCount val="13"/>
                <c:pt idx="0">
                  <c:v>Coach Operator</c:v>
                </c:pt>
                <c:pt idx="1">
                  <c:v>Tour Guide</c:v>
                </c:pt>
                <c:pt idx="2">
                  <c:v>Others</c:v>
                </c:pt>
                <c:pt idx="3">
                  <c:v>Train Operator</c:v>
                </c:pt>
                <c:pt idx="4">
                  <c:v>Embassy/consulate</c:v>
                </c:pt>
                <c:pt idx="5">
                  <c:v>Tour Operator</c:v>
                </c:pt>
                <c:pt idx="6">
                  <c:v>Insurer</c:v>
                </c:pt>
                <c:pt idx="7">
                  <c:v>Accommodation provider</c:v>
                </c:pt>
                <c:pt idx="8">
                  <c:v>Travel Agent</c:v>
                </c:pt>
                <c:pt idx="9">
                  <c:v>Employer</c:v>
                </c:pt>
                <c:pt idx="10">
                  <c:v>Friend</c:v>
                </c:pt>
                <c:pt idx="11">
                  <c:v>Family</c:v>
                </c:pt>
                <c:pt idx="12">
                  <c:v>Airline</c:v>
                </c:pt>
              </c:strCache>
            </c:strRef>
          </c:cat>
          <c:val>
            <c:numRef>
              <c:f>Sheet3!$B$20:$B$32</c:f>
              <c:numCache>
                <c:formatCode>General</c:formatCode>
                <c:ptCount val="13"/>
                <c:pt idx="0">
                  <c:v>0.98619329388560162</c:v>
                </c:pt>
                <c:pt idx="1">
                  <c:v>1.1834319526627219</c:v>
                </c:pt>
                <c:pt idx="2">
                  <c:v>2.1696252465483234</c:v>
                </c:pt>
                <c:pt idx="3">
                  <c:v>1.3806706114398422</c:v>
                </c:pt>
                <c:pt idx="4">
                  <c:v>2.9585798816568047</c:v>
                </c:pt>
                <c:pt idx="5">
                  <c:v>3.9447731755424065</c:v>
                </c:pt>
                <c:pt idx="6">
                  <c:v>6.9033530571992117</c:v>
                </c:pt>
                <c:pt idx="7">
                  <c:v>3.7475345167652856</c:v>
                </c:pt>
                <c:pt idx="8">
                  <c:v>9.0729783037475347</c:v>
                </c:pt>
                <c:pt idx="9">
                  <c:v>11.637080867850099</c:v>
                </c:pt>
                <c:pt idx="10">
                  <c:v>21.499013806706113</c:v>
                </c:pt>
                <c:pt idx="11">
                  <c:v>30.57199211045365</c:v>
                </c:pt>
                <c:pt idx="12">
                  <c:v>25.246548323471401</c:v>
                </c:pt>
              </c:numCache>
            </c:numRef>
          </c:val>
        </c:ser>
        <c:ser>
          <c:idx val="1"/>
          <c:order val="1"/>
          <c:tx>
            <c:strRef>
              <c:f>Sheet3!$C$19</c:f>
              <c:strCache>
                <c:ptCount val="1"/>
                <c:pt idx="0">
                  <c:v>Skype</c:v>
                </c:pt>
              </c:strCache>
            </c:strRef>
          </c:tx>
          <c:spPr>
            <a:solidFill>
              <a:srgbClr val="C0C0C0"/>
            </a:solidFill>
            <a:ln w="12700">
              <a:solidFill>
                <a:srgbClr val="000000"/>
              </a:solidFill>
              <a:prstDash val="solid"/>
            </a:ln>
          </c:spPr>
          <c:invertIfNegative val="0"/>
          <c:cat>
            <c:strRef>
              <c:f>Sheet3!$A$20:$A$32</c:f>
              <c:strCache>
                <c:ptCount val="13"/>
                <c:pt idx="0">
                  <c:v>Coach Operator</c:v>
                </c:pt>
                <c:pt idx="1">
                  <c:v>Tour Guide</c:v>
                </c:pt>
                <c:pt idx="2">
                  <c:v>Others</c:v>
                </c:pt>
                <c:pt idx="3">
                  <c:v>Train Operator</c:v>
                </c:pt>
                <c:pt idx="4">
                  <c:v>Embassy/consulate</c:v>
                </c:pt>
                <c:pt idx="5">
                  <c:v>Tour Operator</c:v>
                </c:pt>
                <c:pt idx="6">
                  <c:v>Insurer</c:v>
                </c:pt>
                <c:pt idx="7">
                  <c:v>Accommodation provider</c:v>
                </c:pt>
                <c:pt idx="8">
                  <c:v>Travel Agent</c:v>
                </c:pt>
                <c:pt idx="9">
                  <c:v>Employer</c:v>
                </c:pt>
                <c:pt idx="10">
                  <c:v>Friend</c:v>
                </c:pt>
                <c:pt idx="11">
                  <c:v>Family</c:v>
                </c:pt>
                <c:pt idx="12">
                  <c:v>Airline</c:v>
                </c:pt>
              </c:strCache>
            </c:strRef>
          </c:cat>
          <c:val>
            <c:numRef>
              <c:f>Sheet3!$C$20:$C$32</c:f>
              <c:numCache>
                <c:formatCode>General</c:formatCode>
                <c:ptCount val="13"/>
                <c:pt idx="0">
                  <c:v>0</c:v>
                </c:pt>
                <c:pt idx="1">
                  <c:v>0</c:v>
                </c:pt>
                <c:pt idx="2">
                  <c:v>0.19723865877712032</c:v>
                </c:pt>
                <c:pt idx="3">
                  <c:v>0</c:v>
                </c:pt>
                <c:pt idx="4">
                  <c:v>0</c:v>
                </c:pt>
                <c:pt idx="5">
                  <c:v>0</c:v>
                </c:pt>
                <c:pt idx="6">
                  <c:v>0.59171597633136097</c:v>
                </c:pt>
                <c:pt idx="7">
                  <c:v>0.19723865877712032</c:v>
                </c:pt>
                <c:pt idx="8">
                  <c:v>1.3806706114398422</c:v>
                </c:pt>
                <c:pt idx="9">
                  <c:v>1.1834319526627219</c:v>
                </c:pt>
                <c:pt idx="10">
                  <c:v>2.7613412228796843</c:v>
                </c:pt>
                <c:pt idx="11">
                  <c:v>5.7199211045364891</c:v>
                </c:pt>
                <c:pt idx="12">
                  <c:v>4.5364891518737673</c:v>
                </c:pt>
              </c:numCache>
            </c:numRef>
          </c:val>
        </c:ser>
        <c:ser>
          <c:idx val="2"/>
          <c:order val="2"/>
          <c:tx>
            <c:strRef>
              <c:f>Sheet3!$D$19</c:f>
              <c:strCache>
                <c:ptCount val="1"/>
                <c:pt idx="0">
                  <c:v>Landline</c:v>
                </c:pt>
              </c:strCache>
            </c:strRef>
          </c:tx>
          <c:spPr>
            <a:solidFill>
              <a:srgbClr val="808080"/>
            </a:solidFill>
            <a:ln w="12700">
              <a:solidFill>
                <a:srgbClr val="000000"/>
              </a:solidFill>
              <a:prstDash val="solid"/>
            </a:ln>
          </c:spPr>
          <c:invertIfNegative val="0"/>
          <c:cat>
            <c:strRef>
              <c:f>Sheet3!$A$20:$A$32</c:f>
              <c:strCache>
                <c:ptCount val="13"/>
                <c:pt idx="0">
                  <c:v>Coach Operator</c:v>
                </c:pt>
                <c:pt idx="1">
                  <c:v>Tour Guide</c:v>
                </c:pt>
                <c:pt idx="2">
                  <c:v>Others</c:v>
                </c:pt>
                <c:pt idx="3">
                  <c:v>Train Operator</c:v>
                </c:pt>
                <c:pt idx="4">
                  <c:v>Embassy/consulate</c:v>
                </c:pt>
                <c:pt idx="5">
                  <c:v>Tour Operator</c:v>
                </c:pt>
                <c:pt idx="6">
                  <c:v>Insurer</c:v>
                </c:pt>
                <c:pt idx="7">
                  <c:v>Accommodation provider</c:v>
                </c:pt>
                <c:pt idx="8">
                  <c:v>Travel Agent</c:v>
                </c:pt>
                <c:pt idx="9">
                  <c:v>Employer</c:v>
                </c:pt>
                <c:pt idx="10">
                  <c:v>Friend</c:v>
                </c:pt>
                <c:pt idx="11">
                  <c:v>Family</c:v>
                </c:pt>
                <c:pt idx="12">
                  <c:v>Airline</c:v>
                </c:pt>
              </c:strCache>
            </c:strRef>
          </c:cat>
          <c:val>
            <c:numRef>
              <c:f>Sheet3!$D$20:$D$32</c:f>
              <c:numCache>
                <c:formatCode>General</c:formatCode>
                <c:ptCount val="13"/>
                <c:pt idx="0">
                  <c:v>0</c:v>
                </c:pt>
                <c:pt idx="1">
                  <c:v>0.78895463510848129</c:v>
                </c:pt>
                <c:pt idx="2">
                  <c:v>0.98619329388560162</c:v>
                </c:pt>
                <c:pt idx="3">
                  <c:v>0.78895463510848129</c:v>
                </c:pt>
                <c:pt idx="4">
                  <c:v>2.5641025641025639</c:v>
                </c:pt>
                <c:pt idx="5">
                  <c:v>2.3668639053254439</c:v>
                </c:pt>
                <c:pt idx="6">
                  <c:v>4.7337278106508878</c:v>
                </c:pt>
                <c:pt idx="7">
                  <c:v>3.1558185404339252</c:v>
                </c:pt>
                <c:pt idx="8">
                  <c:v>5.9171597633136095</c:v>
                </c:pt>
                <c:pt idx="9">
                  <c:v>4.3392504930966469</c:v>
                </c:pt>
                <c:pt idx="10">
                  <c:v>5.7199211045364891</c:v>
                </c:pt>
                <c:pt idx="11">
                  <c:v>9.2702169625246551</c:v>
                </c:pt>
                <c:pt idx="12">
                  <c:v>22.682445759368836</c:v>
                </c:pt>
              </c:numCache>
            </c:numRef>
          </c:val>
        </c:ser>
        <c:ser>
          <c:idx val="3"/>
          <c:order val="3"/>
          <c:tx>
            <c:strRef>
              <c:f>Sheet3!$E$19</c:f>
              <c:strCache>
                <c:ptCount val="1"/>
                <c:pt idx="0">
                  <c:v>E-mail</c:v>
                </c:pt>
              </c:strCache>
            </c:strRef>
          </c:tx>
          <c:spPr>
            <a:solidFill>
              <a:srgbClr val="FFFFFF"/>
            </a:solidFill>
            <a:ln w="12700">
              <a:solidFill>
                <a:srgbClr val="000000"/>
              </a:solidFill>
              <a:prstDash val="solid"/>
            </a:ln>
          </c:spPr>
          <c:invertIfNegative val="0"/>
          <c:cat>
            <c:strRef>
              <c:f>Sheet3!$A$20:$A$32</c:f>
              <c:strCache>
                <c:ptCount val="13"/>
                <c:pt idx="0">
                  <c:v>Coach Operator</c:v>
                </c:pt>
                <c:pt idx="1">
                  <c:v>Tour Guide</c:v>
                </c:pt>
                <c:pt idx="2">
                  <c:v>Others</c:v>
                </c:pt>
                <c:pt idx="3">
                  <c:v>Train Operator</c:v>
                </c:pt>
                <c:pt idx="4">
                  <c:v>Embassy/consulate</c:v>
                </c:pt>
                <c:pt idx="5">
                  <c:v>Tour Operator</c:v>
                </c:pt>
                <c:pt idx="6">
                  <c:v>Insurer</c:v>
                </c:pt>
                <c:pt idx="7">
                  <c:v>Accommodation provider</c:v>
                </c:pt>
                <c:pt idx="8">
                  <c:v>Travel Agent</c:v>
                </c:pt>
                <c:pt idx="9">
                  <c:v>Employer</c:v>
                </c:pt>
                <c:pt idx="10">
                  <c:v>Friend</c:v>
                </c:pt>
                <c:pt idx="11">
                  <c:v>Family</c:v>
                </c:pt>
                <c:pt idx="12">
                  <c:v>Airline</c:v>
                </c:pt>
              </c:strCache>
            </c:strRef>
          </c:cat>
          <c:val>
            <c:numRef>
              <c:f>Sheet3!$E$20:$E$32</c:f>
              <c:numCache>
                <c:formatCode>General</c:formatCode>
                <c:ptCount val="13"/>
                <c:pt idx="0">
                  <c:v>0.78895463510848129</c:v>
                </c:pt>
                <c:pt idx="1">
                  <c:v>0.19723865877712032</c:v>
                </c:pt>
                <c:pt idx="2">
                  <c:v>2.1696252465483234</c:v>
                </c:pt>
                <c:pt idx="3">
                  <c:v>2.9585798816568047</c:v>
                </c:pt>
                <c:pt idx="4">
                  <c:v>2.7613412228796843</c:v>
                </c:pt>
                <c:pt idx="5">
                  <c:v>2.7613412228796843</c:v>
                </c:pt>
                <c:pt idx="6">
                  <c:v>2.7613412228796843</c:v>
                </c:pt>
                <c:pt idx="7">
                  <c:v>4.1420118343195274</c:v>
                </c:pt>
                <c:pt idx="8">
                  <c:v>6.9033530571992117</c:v>
                </c:pt>
                <c:pt idx="9">
                  <c:v>16.765285996055226</c:v>
                </c:pt>
                <c:pt idx="10">
                  <c:v>13.806706114398423</c:v>
                </c:pt>
                <c:pt idx="11">
                  <c:v>15.384615384615385</c:v>
                </c:pt>
                <c:pt idx="12">
                  <c:v>15.779092702169626</c:v>
                </c:pt>
              </c:numCache>
            </c:numRef>
          </c:val>
        </c:ser>
        <c:ser>
          <c:idx val="4"/>
          <c:order val="4"/>
          <c:tx>
            <c:strRef>
              <c:f>Sheet3!$F$19</c:f>
              <c:strCache>
                <c:ptCount val="1"/>
                <c:pt idx="0">
                  <c:v>Visit Office</c:v>
                </c:pt>
              </c:strCache>
            </c:strRef>
          </c:tx>
          <c:spPr>
            <a:pattFill prst="dkUpDiag">
              <a:fgClr>
                <a:srgbClr xmlns:mc="http://schemas.openxmlformats.org/markup-compatibility/2006" xmlns:a14="http://schemas.microsoft.com/office/drawing/2010/main" val="969696" mc:Ignorable="a14" a14:legacySpreadsheetColorIndex="55"/>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invertIfNegative val="0"/>
          <c:cat>
            <c:strRef>
              <c:f>Sheet3!$A$20:$A$32</c:f>
              <c:strCache>
                <c:ptCount val="13"/>
                <c:pt idx="0">
                  <c:v>Coach Operator</c:v>
                </c:pt>
                <c:pt idx="1">
                  <c:v>Tour Guide</c:v>
                </c:pt>
                <c:pt idx="2">
                  <c:v>Others</c:v>
                </c:pt>
                <c:pt idx="3">
                  <c:v>Train Operator</c:v>
                </c:pt>
                <c:pt idx="4">
                  <c:v>Embassy/consulate</c:v>
                </c:pt>
                <c:pt idx="5">
                  <c:v>Tour Operator</c:v>
                </c:pt>
                <c:pt idx="6">
                  <c:v>Insurer</c:v>
                </c:pt>
                <c:pt idx="7">
                  <c:v>Accommodation provider</c:v>
                </c:pt>
                <c:pt idx="8">
                  <c:v>Travel Agent</c:v>
                </c:pt>
                <c:pt idx="9">
                  <c:v>Employer</c:v>
                </c:pt>
                <c:pt idx="10">
                  <c:v>Friend</c:v>
                </c:pt>
                <c:pt idx="11">
                  <c:v>Family</c:v>
                </c:pt>
                <c:pt idx="12">
                  <c:v>Airline</c:v>
                </c:pt>
              </c:strCache>
            </c:strRef>
          </c:cat>
          <c:val>
            <c:numRef>
              <c:f>Sheet3!$F$20:$F$32</c:f>
              <c:numCache>
                <c:formatCode>General</c:formatCode>
                <c:ptCount val="13"/>
                <c:pt idx="0">
                  <c:v>2.1696252465483234</c:v>
                </c:pt>
                <c:pt idx="1">
                  <c:v>1.9723865877712032</c:v>
                </c:pt>
                <c:pt idx="2">
                  <c:v>0.98619329388560162</c:v>
                </c:pt>
                <c:pt idx="3">
                  <c:v>4.1420118343195274</c:v>
                </c:pt>
                <c:pt idx="4">
                  <c:v>1.9723865877712032</c:v>
                </c:pt>
                <c:pt idx="5">
                  <c:v>1.5779092702169626</c:v>
                </c:pt>
                <c:pt idx="6">
                  <c:v>0.39447731755424065</c:v>
                </c:pt>
                <c:pt idx="7">
                  <c:v>5.7199211045364891</c:v>
                </c:pt>
                <c:pt idx="8">
                  <c:v>1.7751479289940828</c:v>
                </c:pt>
                <c:pt idx="9">
                  <c:v>0.39447731755424065</c:v>
                </c:pt>
                <c:pt idx="10">
                  <c:v>0.19723865877712032</c:v>
                </c:pt>
                <c:pt idx="11">
                  <c:v>0.59171597633136097</c:v>
                </c:pt>
                <c:pt idx="12">
                  <c:v>18.34319526627219</c:v>
                </c:pt>
              </c:numCache>
            </c:numRef>
          </c:val>
        </c:ser>
        <c:dLbls>
          <c:showLegendKey val="0"/>
          <c:showVal val="0"/>
          <c:showCatName val="0"/>
          <c:showSerName val="0"/>
          <c:showPercent val="0"/>
          <c:showBubbleSize val="0"/>
        </c:dLbls>
        <c:gapWidth val="150"/>
        <c:overlap val="100"/>
        <c:axId val="156360704"/>
        <c:axId val="156362240"/>
      </c:barChart>
      <c:catAx>
        <c:axId val="156360704"/>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800" b="0" i="0" u="none" strike="noStrike" baseline="0">
                <a:solidFill>
                  <a:srgbClr val="000000"/>
                </a:solidFill>
                <a:latin typeface="Arial"/>
                <a:ea typeface="Arial"/>
                <a:cs typeface="Arial"/>
              </a:defRPr>
            </a:pPr>
            <a:endParaRPr lang="en-US"/>
          </a:p>
        </c:txPr>
        <c:crossAx val="156362240"/>
        <c:crosses val="autoZero"/>
        <c:auto val="1"/>
        <c:lblAlgn val="ctr"/>
        <c:lblOffset val="100"/>
        <c:tickLblSkip val="1"/>
        <c:tickMarkSkip val="1"/>
        <c:noMultiLvlLbl val="0"/>
      </c:catAx>
      <c:valAx>
        <c:axId val="156362240"/>
        <c:scaling>
          <c:orientation val="minMax"/>
          <c:max val="90"/>
        </c:scaling>
        <c:delete val="0"/>
        <c:axPos val="l"/>
        <c:majorGridlines>
          <c:spPr>
            <a:ln w="3175">
              <a:solidFill>
                <a:srgbClr val="000000"/>
              </a:solidFill>
              <a:prstDash val="solid"/>
            </a:ln>
          </c:spPr>
        </c:majorGridlines>
        <c:title>
          <c:tx>
            <c:rich>
              <a:bodyPr/>
              <a:lstStyle/>
              <a:p>
                <a:pPr>
                  <a:defRPr sz="1000" b="0" i="0" u="none" strike="noStrike" baseline="0">
                    <a:solidFill>
                      <a:srgbClr val="000000"/>
                    </a:solidFill>
                    <a:latin typeface="Arial"/>
                    <a:ea typeface="Arial"/>
                    <a:cs typeface="Arial"/>
                  </a:defRPr>
                </a:pPr>
                <a:r>
                  <a:rPr lang="en-GB"/>
                  <a:t>% of Respondents</a:t>
                </a:r>
              </a:p>
            </c:rich>
          </c:tx>
          <c:layout>
            <c:manualLayout>
              <c:xMode val="edge"/>
              <c:yMode val="edge"/>
              <c:x val="8.0906276715268372E-3"/>
              <c:y val="0.2355895490424034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56360704"/>
        <c:crosses val="autoZero"/>
        <c:crossBetween val="between"/>
      </c:valAx>
      <c:spPr>
        <a:solidFill>
          <a:srgbClr val="FFFFFF"/>
        </a:solidFill>
        <a:ln w="25400">
          <a:noFill/>
        </a:ln>
      </c:spPr>
    </c:plotArea>
    <c:legend>
      <c:legendPos val="r"/>
      <c:layout>
        <c:manualLayout>
          <c:xMode val="edge"/>
          <c:yMode val="edge"/>
          <c:x val="0.85275215657892867"/>
          <c:y val="0.31328397479043013"/>
          <c:w val="0.12459566614151329"/>
          <c:h val="0.25313345163066758"/>
        </c:manualLayout>
      </c:layout>
      <c:overlay val="0"/>
      <c:spPr>
        <a:solidFill>
          <a:srgbClr val="FFFFFF"/>
        </a:solidFill>
        <a:ln w="25400">
          <a:noFill/>
        </a:ln>
      </c:spPr>
      <c:txPr>
        <a:bodyPr/>
        <a:lstStyle/>
        <a:p>
          <a:pPr>
            <a:defRPr sz="82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575"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019174686497499"/>
          <c:y val="3.6478424591628297E-2"/>
          <c:w val="0.85672183338193797"/>
          <c:h val="0.54418606603721698"/>
        </c:manualLayout>
      </c:layout>
      <c:barChart>
        <c:barDir val="col"/>
        <c:grouping val="clustered"/>
        <c:varyColors val="0"/>
        <c:ser>
          <c:idx val="0"/>
          <c:order val="0"/>
          <c:tx>
            <c:strRef>
              <c:f>Sheet2!$G$66</c:f>
              <c:strCache>
                <c:ptCount val="1"/>
                <c:pt idx="0">
                  <c:v>found alternative travel arrangments</c:v>
                </c:pt>
              </c:strCache>
            </c:strRef>
          </c:tx>
          <c:spPr>
            <a:solidFill>
              <a:schemeClr val="accent2">
                <a:lumMod val="75000"/>
              </a:schemeClr>
            </a:solidFill>
          </c:spPr>
          <c:invertIfNegative val="0"/>
          <c:cat>
            <c:strRef>
              <c:f>Sheet2!$F$67:$F$79</c:f>
              <c:strCache>
                <c:ptCount val="13"/>
                <c:pt idx="0">
                  <c:v>embassy/consulate</c:v>
                </c:pt>
                <c:pt idx="1">
                  <c:v>insurer</c:v>
                </c:pt>
                <c:pt idx="2">
                  <c:v>coach operator</c:v>
                </c:pt>
                <c:pt idx="3">
                  <c:v>tour guide</c:v>
                </c:pt>
                <c:pt idx="4">
                  <c:v>tour operator</c:v>
                </c:pt>
                <c:pt idx="5">
                  <c:v>employer</c:v>
                </c:pt>
                <c:pt idx="6">
                  <c:v>other</c:v>
                </c:pt>
                <c:pt idx="7">
                  <c:v>accommodation provider</c:v>
                </c:pt>
                <c:pt idx="8">
                  <c:v>train operator</c:v>
                </c:pt>
                <c:pt idx="9">
                  <c:v>friend</c:v>
                </c:pt>
                <c:pt idx="10">
                  <c:v>travel agent</c:v>
                </c:pt>
                <c:pt idx="11">
                  <c:v>family</c:v>
                </c:pt>
                <c:pt idx="12">
                  <c:v>airline</c:v>
                </c:pt>
              </c:strCache>
            </c:strRef>
          </c:cat>
          <c:val>
            <c:numRef>
              <c:f>Sheet2!$G$67:$G$79</c:f>
              <c:numCache>
                <c:formatCode>General</c:formatCode>
                <c:ptCount val="13"/>
                <c:pt idx="0">
                  <c:v>0</c:v>
                </c:pt>
                <c:pt idx="1">
                  <c:v>0</c:v>
                </c:pt>
                <c:pt idx="2">
                  <c:v>7</c:v>
                </c:pt>
                <c:pt idx="3">
                  <c:v>7</c:v>
                </c:pt>
                <c:pt idx="4">
                  <c:v>7</c:v>
                </c:pt>
                <c:pt idx="5">
                  <c:v>9</c:v>
                </c:pt>
                <c:pt idx="6">
                  <c:v>12</c:v>
                </c:pt>
                <c:pt idx="7">
                  <c:v>13</c:v>
                </c:pt>
                <c:pt idx="8">
                  <c:v>13</c:v>
                </c:pt>
                <c:pt idx="9">
                  <c:v>25</c:v>
                </c:pt>
                <c:pt idx="10">
                  <c:v>30</c:v>
                </c:pt>
                <c:pt idx="11">
                  <c:v>39</c:v>
                </c:pt>
                <c:pt idx="12">
                  <c:v>108</c:v>
                </c:pt>
              </c:numCache>
            </c:numRef>
          </c:val>
        </c:ser>
        <c:dLbls>
          <c:showLegendKey val="0"/>
          <c:showVal val="0"/>
          <c:showCatName val="0"/>
          <c:showSerName val="0"/>
          <c:showPercent val="0"/>
          <c:showBubbleSize val="0"/>
        </c:dLbls>
        <c:gapWidth val="150"/>
        <c:axId val="80095104"/>
        <c:axId val="80096640"/>
      </c:barChart>
      <c:catAx>
        <c:axId val="80095104"/>
        <c:scaling>
          <c:orientation val="minMax"/>
        </c:scaling>
        <c:delete val="0"/>
        <c:axPos val="b"/>
        <c:majorTickMark val="out"/>
        <c:minorTickMark val="none"/>
        <c:tickLblPos val="nextTo"/>
        <c:txPr>
          <a:bodyPr rot="-2700000"/>
          <a:lstStyle/>
          <a:p>
            <a:pPr>
              <a:defRPr sz="1600" b="1"/>
            </a:pPr>
            <a:endParaRPr lang="en-US"/>
          </a:p>
        </c:txPr>
        <c:crossAx val="80096640"/>
        <c:crosses val="autoZero"/>
        <c:auto val="1"/>
        <c:lblAlgn val="ctr"/>
        <c:lblOffset val="100"/>
        <c:noMultiLvlLbl val="0"/>
      </c:catAx>
      <c:valAx>
        <c:axId val="80096640"/>
        <c:scaling>
          <c:orientation val="minMax"/>
        </c:scaling>
        <c:delete val="0"/>
        <c:axPos val="l"/>
        <c:majorGridlines/>
        <c:title>
          <c:tx>
            <c:rich>
              <a:bodyPr rot="-5400000" vert="horz"/>
              <a:lstStyle/>
              <a:p>
                <a:pPr>
                  <a:defRPr sz="1600" b="0"/>
                </a:pPr>
                <a:r>
                  <a:rPr lang="en-US" sz="1600" b="0"/>
                  <a:t>Number of Respondents</a:t>
                </a:r>
              </a:p>
            </c:rich>
          </c:tx>
          <c:layout/>
          <c:overlay val="0"/>
        </c:title>
        <c:numFmt formatCode="General" sourceLinked="1"/>
        <c:majorTickMark val="out"/>
        <c:minorTickMark val="none"/>
        <c:tickLblPos val="nextTo"/>
        <c:crossAx val="80095104"/>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Sheet2!$B$46</c:f>
              <c:strCache>
                <c:ptCount val="1"/>
                <c:pt idx="0">
                  <c:v>Disagree strongly</c:v>
                </c:pt>
              </c:strCache>
            </c:strRef>
          </c:tx>
          <c:invertIfNegative val="0"/>
          <c:cat>
            <c:strRef>
              <c:f>Sheet2!$A$47:$A$54</c:f>
              <c:strCache>
                <c:ptCount val="8"/>
                <c:pt idx="0">
                  <c:v>I will never fly again</c:v>
                </c:pt>
                <c:pt idx="1">
                  <c:v>Authorities overcautious</c:v>
                </c:pt>
                <c:pt idx="2">
                  <c:v>Will consider other forms of travel</c:v>
                </c:pt>
                <c:pt idx="3">
                  <c:v>More careful about insurance</c:v>
                </c:pt>
                <c:pt idx="4">
                  <c:v>My government could have done more to inform</c:v>
                </c:pt>
                <c:pt idx="5">
                  <c:v>Some travel operators exploited situation to overcharge</c:v>
                </c:pt>
                <c:pt idx="6">
                  <c:v>Airlines could have done more to inform</c:v>
                </c:pt>
                <c:pt idx="7">
                  <c:v>An unavoidable situation, could not have been prepared for</c:v>
                </c:pt>
              </c:strCache>
            </c:strRef>
          </c:cat>
          <c:val>
            <c:numRef>
              <c:f>Sheet2!$B$47:$B$54</c:f>
              <c:numCache>
                <c:formatCode>General</c:formatCode>
                <c:ptCount val="8"/>
                <c:pt idx="0">
                  <c:v>-78</c:v>
                </c:pt>
                <c:pt idx="1">
                  <c:v>-11.4</c:v>
                </c:pt>
                <c:pt idx="2">
                  <c:v>-17.899999999999999</c:v>
                </c:pt>
                <c:pt idx="3">
                  <c:v>-12.2</c:v>
                </c:pt>
                <c:pt idx="4">
                  <c:v>-8</c:v>
                </c:pt>
                <c:pt idx="5">
                  <c:v>-2.5</c:v>
                </c:pt>
                <c:pt idx="6">
                  <c:v>-3.6</c:v>
                </c:pt>
                <c:pt idx="7">
                  <c:v>-1.9</c:v>
                </c:pt>
              </c:numCache>
            </c:numRef>
          </c:val>
        </c:ser>
        <c:ser>
          <c:idx val="1"/>
          <c:order val="1"/>
          <c:tx>
            <c:strRef>
              <c:f>Sheet2!$C$46</c:f>
              <c:strCache>
                <c:ptCount val="1"/>
                <c:pt idx="0">
                  <c:v>Disagree</c:v>
                </c:pt>
              </c:strCache>
            </c:strRef>
          </c:tx>
          <c:invertIfNegative val="0"/>
          <c:cat>
            <c:strRef>
              <c:f>Sheet2!$A$47:$A$54</c:f>
              <c:strCache>
                <c:ptCount val="8"/>
                <c:pt idx="0">
                  <c:v>I will never fly again</c:v>
                </c:pt>
                <c:pt idx="1">
                  <c:v>Authorities overcautious</c:v>
                </c:pt>
                <c:pt idx="2">
                  <c:v>Will consider other forms of travel</c:v>
                </c:pt>
                <c:pt idx="3">
                  <c:v>More careful about insurance</c:v>
                </c:pt>
                <c:pt idx="4">
                  <c:v>My government could have done more to inform</c:v>
                </c:pt>
                <c:pt idx="5">
                  <c:v>Some travel operators exploited situation to overcharge</c:v>
                </c:pt>
                <c:pt idx="6">
                  <c:v>Airlines could have done more to inform</c:v>
                </c:pt>
                <c:pt idx="7">
                  <c:v>An unavoidable situation, could not have been prepared for</c:v>
                </c:pt>
              </c:strCache>
            </c:strRef>
          </c:cat>
          <c:val>
            <c:numRef>
              <c:f>Sheet2!$C$47:$C$54</c:f>
              <c:numCache>
                <c:formatCode>General</c:formatCode>
                <c:ptCount val="8"/>
                <c:pt idx="0">
                  <c:v>-16.5</c:v>
                </c:pt>
                <c:pt idx="1">
                  <c:v>-27.1</c:v>
                </c:pt>
                <c:pt idx="2">
                  <c:v>-26.9</c:v>
                </c:pt>
                <c:pt idx="3">
                  <c:v>-19.3</c:v>
                </c:pt>
                <c:pt idx="4">
                  <c:v>-19</c:v>
                </c:pt>
                <c:pt idx="5">
                  <c:v>-5.3</c:v>
                </c:pt>
                <c:pt idx="6">
                  <c:v>-16.899999999999999</c:v>
                </c:pt>
                <c:pt idx="7">
                  <c:v>-12.9</c:v>
                </c:pt>
              </c:numCache>
            </c:numRef>
          </c:val>
        </c:ser>
        <c:ser>
          <c:idx val="2"/>
          <c:order val="2"/>
          <c:tx>
            <c:strRef>
              <c:f>Sheet2!$D$46</c:f>
              <c:strCache>
                <c:ptCount val="1"/>
                <c:pt idx="0">
                  <c:v>Agree</c:v>
                </c:pt>
              </c:strCache>
            </c:strRef>
          </c:tx>
          <c:invertIfNegative val="0"/>
          <c:cat>
            <c:strRef>
              <c:f>Sheet2!$A$47:$A$54</c:f>
              <c:strCache>
                <c:ptCount val="8"/>
                <c:pt idx="0">
                  <c:v>I will never fly again</c:v>
                </c:pt>
                <c:pt idx="1">
                  <c:v>Authorities overcautious</c:v>
                </c:pt>
                <c:pt idx="2">
                  <c:v>Will consider other forms of travel</c:v>
                </c:pt>
                <c:pt idx="3">
                  <c:v>More careful about insurance</c:v>
                </c:pt>
                <c:pt idx="4">
                  <c:v>My government could have done more to inform</c:v>
                </c:pt>
                <c:pt idx="5">
                  <c:v>Some travel operators exploited situation to overcharge</c:v>
                </c:pt>
                <c:pt idx="6">
                  <c:v>Airlines could have done more to inform</c:v>
                </c:pt>
                <c:pt idx="7">
                  <c:v>An unavoidable situation, could not have been prepared for</c:v>
                </c:pt>
              </c:strCache>
            </c:strRef>
          </c:cat>
          <c:val>
            <c:numRef>
              <c:f>Sheet2!$D$47:$D$54</c:f>
              <c:numCache>
                <c:formatCode>General</c:formatCode>
                <c:ptCount val="8"/>
                <c:pt idx="0">
                  <c:v>0.5</c:v>
                </c:pt>
                <c:pt idx="1">
                  <c:v>20.100000000000001</c:v>
                </c:pt>
                <c:pt idx="2">
                  <c:v>24.5</c:v>
                </c:pt>
                <c:pt idx="3">
                  <c:v>26.4</c:v>
                </c:pt>
                <c:pt idx="4">
                  <c:v>24.5</c:v>
                </c:pt>
                <c:pt idx="5">
                  <c:v>24.9</c:v>
                </c:pt>
                <c:pt idx="6">
                  <c:v>27.6</c:v>
                </c:pt>
                <c:pt idx="7">
                  <c:v>43.3</c:v>
                </c:pt>
              </c:numCache>
            </c:numRef>
          </c:val>
        </c:ser>
        <c:ser>
          <c:idx val="3"/>
          <c:order val="3"/>
          <c:tx>
            <c:strRef>
              <c:f>Sheet2!$E$46</c:f>
              <c:strCache>
                <c:ptCount val="1"/>
                <c:pt idx="0">
                  <c:v>Agree Strongly</c:v>
                </c:pt>
              </c:strCache>
            </c:strRef>
          </c:tx>
          <c:invertIfNegative val="0"/>
          <c:cat>
            <c:strRef>
              <c:f>Sheet2!$A$47:$A$54</c:f>
              <c:strCache>
                <c:ptCount val="8"/>
                <c:pt idx="0">
                  <c:v>I will never fly again</c:v>
                </c:pt>
                <c:pt idx="1">
                  <c:v>Authorities overcautious</c:v>
                </c:pt>
                <c:pt idx="2">
                  <c:v>Will consider other forms of travel</c:v>
                </c:pt>
                <c:pt idx="3">
                  <c:v>More careful about insurance</c:v>
                </c:pt>
                <c:pt idx="4">
                  <c:v>My government could have done more to inform</c:v>
                </c:pt>
                <c:pt idx="5">
                  <c:v>Some travel operators exploited situation to overcharge</c:v>
                </c:pt>
                <c:pt idx="6">
                  <c:v>Airlines could have done more to inform</c:v>
                </c:pt>
                <c:pt idx="7">
                  <c:v>An unavoidable situation, could not have been prepared for</c:v>
                </c:pt>
              </c:strCache>
            </c:strRef>
          </c:cat>
          <c:val>
            <c:numRef>
              <c:f>Sheet2!$E$47:$E$54</c:f>
              <c:numCache>
                <c:formatCode>General</c:formatCode>
                <c:ptCount val="8"/>
                <c:pt idx="0">
                  <c:v>2.2000000000000002</c:v>
                </c:pt>
                <c:pt idx="1">
                  <c:v>8.4</c:v>
                </c:pt>
                <c:pt idx="2">
                  <c:v>6.3</c:v>
                </c:pt>
                <c:pt idx="3">
                  <c:v>11.4</c:v>
                </c:pt>
                <c:pt idx="4">
                  <c:v>16.5</c:v>
                </c:pt>
                <c:pt idx="5">
                  <c:v>28.5</c:v>
                </c:pt>
                <c:pt idx="6">
                  <c:v>33.1</c:v>
                </c:pt>
                <c:pt idx="7">
                  <c:v>33.6</c:v>
                </c:pt>
              </c:numCache>
            </c:numRef>
          </c:val>
        </c:ser>
        <c:dLbls>
          <c:showLegendKey val="0"/>
          <c:showVal val="0"/>
          <c:showCatName val="0"/>
          <c:showSerName val="0"/>
          <c:showPercent val="0"/>
          <c:showBubbleSize val="0"/>
        </c:dLbls>
        <c:gapWidth val="150"/>
        <c:overlap val="100"/>
        <c:axId val="80284672"/>
        <c:axId val="80290560"/>
      </c:barChart>
      <c:catAx>
        <c:axId val="80284672"/>
        <c:scaling>
          <c:orientation val="minMax"/>
        </c:scaling>
        <c:delete val="0"/>
        <c:axPos val="b"/>
        <c:majorTickMark val="out"/>
        <c:minorTickMark val="none"/>
        <c:tickLblPos val="low"/>
        <c:txPr>
          <a:bodyPr/>
          <a:lstStyle/>
          <a:p>
            <a:pPr>
              <a:defRPr sz="1600" b="1"/>
            </a:pPr>
            <a:endParaRPr lang="en-US"/>
          </a:p>
        </c:txPr>
        <c:crossAx val="80290560"/>
        <c:crosses val="autoZero"/>
        <c:auto val="1"/>
        <c:lblAlgn val="ctr"/>
        <c:lblOffset val="100"/>
        <c:noMultiLvlLbl val="0"/>
      </c:catAx>
      <c:valAx>
        <c:axId val="80290560"/>
        <c:scaling>
          <c:orientation val="minMax"/>
          <c:min val="-100"/>
        </c:scaling>
        <c:delete val="0"/>
        <c:axPos val="l"/>
        <c:majorGridlines/>
        <c:numFmt formatCode="General" sourceLinked="1"/>
        <c:majorTickMark val="out"/>
        <c:minorTickMark val="none"/>
        <c:tickLblPos val="nextTo"/>
        <c:txPr>
          <a:bodyPr/>
          <a:lstStyle/>
          <a:p>
            <a:pPr>
              <a:defRPr sz="1600"/>
            </a:pPr>
            <a:endParaRPr lang="en-US"/>
          </a:p>
        </c:txPr>
        <c:crossAx val="80284672"/>
        <c:crosses val="autoZero"/>
        <c:crossBetween val="between"/>
      </c:valAx>
    </c:plotArea>
    <c:legend>
      <c:legendPos val="r"/>
      <c:layout>
        <c:manualLayout>
          <c:xMode val="edge"/>
          <c:yMode val="edge"/>
          <c:x val="0.67427754651687599"/>
          <c:y val="0.60500383328372598"/>
          <c:w val="0.28568605675882902"/>
          <c:h val="0.34895545273335699"/>
        </c:manualLayout>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0983" tIns="45491" rIns="90983" bIns="45491"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0983" tIns="45491" rIns="90983" bIns="45491" rtlCol="0"/>
          <a:lstStyle>
            <a:lvl1pPr algn="r" fontAlgn="auto">
              <a:spcBef>
                <a:spcPts val="0"/>
              </a:spcBef>
              <a:spcAft>
                <a:spcPts val="0"/>
              </a:spcAft>
              <a:defRPr sz="1200" smtClean="0">
                <a:latin typeface="+mn-lt"/>
              </a:defRPr>
            </a:lvl1pPr>
          </a:lstStyle>
          <a:p>
            <a:pPr>
              <a:defRPr/>
            </a:pPr>
            <a:fld id="{11309A1A-6FAD-4089-9C46-F239A136FAFD}" type="datetimeFigureOut">
              <a:rPr lang="en-GB"/>
              <a:pPr>
                <a:defRPr/>
              </a:pPr>
              <a:t>09/10/2012</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0983" tIns="45491" rIns="90983" bIns="45491" rtlCol="0" anchor="ctr"/>
          <a:lstStyle/>
          <a:p>
            <a:pPr lvl="0"/>
            <a:endParaRPr lang="en-GB"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0983" tIns="45491" rIns="90983" bIns="454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0983" tIns="45491" rIns="90983" bIns="45491"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0983" tIns="45491" rIns="90983" bIns="45491" rtlCol="0" anchor="b"/>
          <a:lstStyle>
            <a:lvl1pPr algn="r" fontAlgn="auto">
              <a:spcBef>
                <a:spcPts val="0"/>
              </a:spcBef>
              <a:spcAft>
                <a:spcPts val="0"/>
              </a:spcAft>
              <a:defRPr sz="1200" smtClean="0">
                <a:latin typeface="+mn-lt"/>
              </a:defRPr>
            </a:lvl1pPr>
          </a:lstStyle>
          <a:p>
            <a:pPr>
              <a:defRPr/>
            </a:pPr>
            <a:fld id="{8ED94521-E12A-4EA0-A467-DF457E5090D5}" type="slidenum">
              <a:rPr lang="en-GB"/>
              <a:pPr>
                <a:defRPr/>
              </a:pPr>
              <a:t>‹#›</a:t>
            </a:fld>
            <a:endParaRPr lang="en-GB"/>
          </a:p>
        </p:txBody>
      </p:sp>
    </p:spTree>
    <p:extLst>
      <p:ext uri="{BB962C8B-B14F-4D97-AF65-F5344CB8AC3E}">
        <p14:creationId xmlns:p14="http://schemas.microsoft.com/office/powerpoint/2010/main" val="1831459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76D3A8-4366-4AB9-8E5A-92063F21FA6B}" type="slidenum">
              <a:rPr lang="en-GB"/>
              <a:pPr fontAlgn="base">
                <a:spcBef>
                  <a:spcPct val="0"/>
                </a:spcBef>
                <a:spcAft>
                  <a:spcPct val="0"/>
                </a:spcAft>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Depended where you were – stage and how far away as to possible solution (don’t add up to 100% because some people use lots of modes).</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8E4CD6-EF23-4363-AE0F-FFC9A2694C44}" type="slidenum">
              <a:rPr lang="en-GB"/>
              <a:pPr fontAlgn="base">
                <a:spcBef>
                  <a:spcPct val="0"/>
                </a:spcBef>
                <a:spcAft>
                  <a:spcPct val="0"/>
                </a:spcAft>
              </a:pPr>
              <a:t>20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i="1" smtClean="0"/>
              <a:t>JG</a:t>
            </a:r>
          </a:p>
          <a:p>
            <a:r>
              <a:rPr lang="en-GB" i="1" smtClean="0"/>
              <a:t>People had to make decisions with imperfect knowledge</a:t>
            </a:r>
          </a:p>
          <a:p>
            <a:r>
              <a:rPr lang="en-GB" i="1" smtClean="0"/>
              <a:t>How long will I have to stay here?</a:t>
            </a:r>
          </a:p>
          <a:p>
            <a:r>
              <a:rPr lang="en-GB" i="1" smtClean="0"/>
              <a:t>How long would a journey by other means take?</a:t>
            </a:r>
          </a:p>
          <a:p>
            <a:r>
              <a:rPr lang="en-GB" i="1" smtClean="0"/>
              <a:t>Can I afford it?</a:t>
            </a:r>
          </a:p>
          <a:p>
            <a:r>
              <a:rPr lang="en-GB" i="1" smtClean="0"/>
              <a:t>Who can help?</a:t>
            </a:r>
          </a:p>
          <a:p>
            <a:r>
              <a:rPr lang="en-GB" i="1" smtClean="0"/>
              <a:t>JJ</a:t>
            </a:r>
          </a:p>
          <a:p>
            <a:pPr>
              <a:spcBef>
                <a:spcPct val="0"/>
              </a:spcBef>
            </a:pPr>
            <a:r>
              <a:rPr lang="en-GB" smtClean="0"/>
              <a:t>One of the problems of being stuck elsewhere was the effect of the uncertainty on the ways decisions were made.  Those without domestic responsibilities said they would just hire a car and travel around, or stick it out in a cheaper hotel trying to work remotely.  Those with dependents, children and elderly relatives, appeared to under a greater obligation to ensure a quicker return.  The internet was a godsend in one respect – skype, but not after I had wasted time and money on a series of unconnected phone calls.  Being stuck at a weekend, limited the resources I could draw upon.  Working on the day of intended departure meant I needed to ensure alternative arrangements were made in advance, whether these were the right choices or not, and relayed back home so the necessary childcare could be put in place to cover my absence.  </a:t>
            </a:r>
            <a:endParaRPr lang="en-US" smtClean="0"/>
          </a:p>
          <a:p>
            <a:pPr>
              <a:spcBef>
                <a:spcPct val="0"/>
              </a:spcBef>
            </a:pPr>
            <a:endParaRPr lang="en-GB"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F83EBE-D33B-4373-BAE1-85FB8D09190E}" type="slidenum">
              <a:rPr lang="en-GB"/>
              <a:pPr fontAlgn="base">
                <a:spcBef>
                  <a:spcPct val="0"/>
                </a:spcBef>
                <a:spcAft>
                  <a:spcPct val="0"/>
                </a:spcAft>
              </a:pPr>
              <a:t>26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i="1" smtClean="0"/>
              <a:t>The most difficult to contact were the airlines, embassies and insurers</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268F76-7FA7-44B4-BA5C-FE9A53A29EEE}" type="slidenum">
              <a:rPr lang="en-GB"/>
              <a:pPr fontAlgn="base">
                <a:spcBef>
                  <a:spcPct val="0"/>
                </a:spcBef>
                <a:spcAft>
                  <a:spcPct val="0"/>
                </a:spcAft>
              </a:pPr>
              <a:t>28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The agencies most likely to found unwilling to help were insurers, embassies and consulates, followed by coach operators and tour guides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The agencies most likely to find alternative travel arrangements were transport providers, tour guides travel agents.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The agencies most likely to find alternative travel arrangements were transport providers, tour guides travel agents.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i="1" smtClean="0"/>
              <a:t>Problem of information flows</a:t>
            </a:r>
          </a:p>
          <a:p>
            <a:r>
              <a:rPr lang="en-GB" i="1" smtClean="0"/>
              <a:t>Dissemination</a:t>
            </a:r>
          </a:p>
          <a:p>
            <a:pPr marL="742950" lvl="1" indent="-285750"/>
            <a:r>
              <a:rPr lang="en-GB" i="1" smtClean="0"/>
              <a:t>Getting through on the ‘phone</a:t>
            </a:r>
          </a:p>
          <a:p>
            <a:pPr marL="742950" lvl="1" indent="-285750"/>
            <a:r>
              <a:rPr lang="en-GB" i="1" smtClean="0"/>
              <a:t>Messages being received too late</a:t>
            </a:r>
          </a:p>
          <a:p>
            <a:pPr marL="742950" lvl="1" indent="-285750"/>
            <a:r>
              <a:rPr lang="en-GB" i="1" smtClean="0"/>
              <a:t>Inaccurate information on websites</a:t>
            </a:r>
          </a:p>
          <a:p>
            <a:r>
              <a:rPr lang="en-GB" i="1" smtClean="0"/>
              <a:t>Receiving Information</a:t>
            </a:r>
          </a:p>
          <a:p>
            <a:pPr marL="742950" lvl="1" indent="-285750"/>
            <a:r>
              <a:rPr lang="en-GB" i="1" smtClean="0"/>
              <a:t>People away without access to computer</a:t>
            </a:r>
          </a:p>
          <a:p>
            <a:pPr marL="742950" lvl="1" indent="-285750"/>
            <a:r>
              <a:rPr lang="en-GB" i="1" smtClean="0"/>
              <a:t>No broadband</a:t>
            </a:r>
          </a:p>
          <a:p>
            <a:pPr marL="742950" lvl="1" indent="-285750"/>
            <a:r>
              <a:rPr lang="en-GB" i="1" smtClean="0"/>
              <a:t>Time zones</a:t>
            </a:r>
          </a:p>
          <a:p>
            <a:pPr>
              <a:spcBef>
                <a:spcPct val="0"/>
              </a:spcBef>
            </a:pPr>
            <a:endParaRPr lang="en-GB" i="1"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859C45-7CC7-4621-B90A-FB4AE28577B4}" type="slidenum">
              <a:rPr lang="en-GB"/>
              <a:pPr fontAlgn="base">
                <a:spcBef>
                  <a:spcPct val="0"/>
                </a:spcBef>
                <a:spcAft>
                  <a:spcPct val="0"/>
                </a:spcAft>
              </a:pPr>
              <a:t>33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Everybody said use the internet -don't turn up- but there were queues to get to computers and the sites were obstructive or crashed or had out of date information on them. we spent a fortune on mobile phone coast (calls and internet) as roaming costs are high and you had to go through the whole 'press 1 for..' thing first. often we just got cut off.</a:t>
            </a:r>
          </a:p>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F1F13E-F360-0745-BD45-DC539617646F}" type="slidenum">
              <a:rPr lang="en-GB"/>
              <a:pPr eaLnBrk="1" hangingPunct="1"/>
              <a:t>37</a:t>
            </a:fld>
            <a:endParaRPr lang="en-GB"/>
          </a:p>
        </p:txBody>
      </p:sp>
      <p:sp>
        <p:nvSpPr>
          <p:cNvPr id="64515" name="Rectangle 2"/>
          <p:cNvSpPr>
            <a:spLocks noGrp="1" noRot="1" noChangeAspect="1" noTextEdit="1"/>
          </p:cNvSpPr>
          <p:nvPr>
            <p:ph type="sldImg"/>
          </p:nvPr>
        </p:nvSpPr>
        <p:spPr>
          <a:ln/>
        </p:spPr>
      </p:sp>
      <p:sp>
        <p:nvSpPr>
          <p:cNvPr id="64516" name="Rectangle 3"/>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983" tIns="45491" rIns="90983" bIns="45491"/>
          <a:lstStyle/>
          <a:p>
            <a:pPr eaLnBrk="1" hangingPunct="1"/>
            <a:r>
              <a:rPr lang="en-GB"/>
              <a:t>If give extreme and difficult to cope with score of 5, hard but not intolerable 4, etc the averages work out at </a:t>
            </a:r>
          </a:p>
          <a:p>
            <a:pPr eaLnBrk="1" hangingPunct="1"/>
            <a:endParaRPr lang="en-GB"/>
          </a:p>
          <a:p>
            <a:pPr eaLnBrk="1" hangingPunct="1"/>
            <a:endParaRPr lang="en-GB"/>
          </a:p>
          <a:p>
            <a:pPr eaLnBrk="1" hangingPunct="1"/>
            <a:r>
              <a:rPr lang="en-GB"/>
              <a:t>Inconvenience 61	Distress-self 56	Distress-others	60</a:t>
            </a:r>
          </a:p>
          <a:p>
            <a:pPr eaLnBrk="1" hangingPunct="1"/>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i="1" smtClean="0"/>
              <a:t>What was remarkable was how other people were affected by the disruption. Not only were they contacted by strandees, they were often called on to stand in for them. The survey revealed how dependent many travellers are on a home/work back up network.</a:t>
            </a:r>
          </a:p>
          <a:p>
            <a:pPr>
              <a:spcBef>
                <a:spcPct val="0"/>
              </a:spcBef>
            </a:pPr>
            <a:r>
              <a:rPr lang="en-GB" smtClean="0"/>
              <a:t>Flying has created expectations of personal and business schedules based on speed of movement.  Holidays and business trips are squeezed into other time-space obligations with little room for system failure and delay.  </a:t>
            </a:r>
          </a:p>
          <a:p>
            <a:pPr>
              <a:spcBef>
                <a:spcPct val="0"/>
              </a:spcBef>
            </a:pPr>
            <a:r>
              <a:rPr lang="en-GB" smtClean="0"/>
              <a:t>Individual absence is afforded by the presence of others.  Such a disruption to international travel for a sustained period of time, really revealed this interdependency of between the global and local, especially in the home place, but also at work.  </a:t>
            </a:r>
          </a:p>
          <a:p>
            <a:pPr>
              <a:spcBef>
                <a:spcPct val="0"/>
              </a:spcBef>
            </a:pPr>
            <a:endParaRPr lang="en-GB"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C7BDC6-861F-4584-A7D9-EE65AB286BA1}" type="slidenum">
              <a:rPr lang="en-GB"/>
              <a:pPr fontAlgn="base">
                <a:spcBef>
                  <a:spcPct val="0"/>
                </a:spcBef>
                <a:spcAft>
                  <a:spcPct val="0"/>
                </a:spcAft>
              </a:pPr>
              <a:t>39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61DB83E-1B82-7C49-BB24-F0649F46C2A5}" type="slidenum">
              <a:rPr lang="en-GB"/>
              <a:pPr eaLnBrk="1" hangingPunct="1"/>
              <a:t>9</a:t>
            </a:fld>
            <a:endParaRPr lang="en-GB"/>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i="1" smtClean="0"/>
              <a:t>jj</a:t>
            </a:r>
          </a:p>
          <a:p>
            <a:r>
              <a:rPr lang="en-GB" i="1" smtClean="0"/>
              <a:t>The biggest problems were not for me but for my family and colleagues. I'm staying with friends, have a hire car at my disposal, and am actually having a very nice time. But my wife is having to manage the children and her job on her own, she has had to cancel a trip she was going to make ... since I'm not there to take care of the children and my colleagues have had to cover for me which is of course extra work for them.</a:t>
            </a:r>
            <a:endParaRPr lang="en-GB" smtClean="0"/>
          </a:p>
          <a:p>
            <a:pPr>
              <a:spcBef>
                <a:spcPct val="0"/>
              </a:spcBef>
            </a:pPr>
            <a:endParaRPr lang="en-GB"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64D48A-1104-4D09-897B-81E27CEA4566}" type="slidenum">
              <a:rPr lang="en-GB"/>
              <a:pPr fontAlgn="base">
                <a:spcBef>
                  <a:spcPct val="0"/>
                </a:spcBef>
                <a:spcAft>
                  <a:spcPct val="0"/>
                </a:spcAft>
              </a:pPr>
              <a:t>40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3C4DAD-6C59-44F8-B30E-AE7C2F81B378}" type="slidenum">
              <a:rPr lang="en-GB"/>
              <a:pPr fontAlgn="base">
                <a:spcBef>
                  <a:spcPct val="0"/>
                </a:spcBef>
                <a:spcAft>
                  <a:spcPct val="0"/>
                </a:spcAft>
              </a:pPr>
              <a:t>45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Like the reports in December</a:t>
            </a:r>
          </a:p>
          <a:p>
            <a:pPr>
              <a:spcBef>
                <a:spcPct val="0"/>
              </a:spcBef>
            </a:pPr>
            <a:r>
              <a:rPr lang="en-GB" smtClean="0"/>
              <a:t>The disruption of flights kept the media busy, while stranded passengers up loaded photos and personal stories to the web.   The images that circulated focused on people stranded airports and the queues and congestion on other ‘alternative’ routes such as the ferries from France to Britain, but not the mundane images of those stuck at home or in hotels either enjoying an extended holiday or trying to continue to work remotely.</a:t>
            </a:r>
          </a:p>
          <a:p>
            <a:pPr>
              <a:spcBef>
                <a:spcPct val="0"/>
              </a:spcBef>
            </a:pPr>
            <a:endParaRPr lang="en-GB" smtClean="0"/>
          </a:p>
          <a:p>
            <a:pPr>
              <a:spcBef>
                <a:spcPct val="0"/>
              </a:spcBef>
            </a:pPr>
            <a:r>
              <a:rPr lang="en-GB" smtClean="0"/>
              <a:t>Join me for a moment at the end of a long day at a conference in Washington.  I sit down in my hotel room and connect up to the internet.  It’s quite nice having a bit of time to email family and friends.  I open a message from New Zealand ‘hope you’re not affected by the ash cloud’.  What’s this about I wonder.  I haven’t seen or heard the news for some days.  What ash cloud?  Immediately I turn to the BBC news.  There is uncertainty.  I start to worry.  I email my work – what do I do and who do I contact on Sunday if the flight is cancelled?  I phone home – better put grandma on stand by in case I can’t get home.  On Friday night it seems clear that flying on Sunday is going to be unlikely.  I start to look for other possible routes back home – Madrid and Rome remain open.  I know I can get home from Madrid but it’s an expensive choice.  Saturday, is my only window of opportunity for talking to the out of hours travel agent.  I am saved by a friend after several hours of being ‘on hold’ and then getting cut off because the phone card has run out, who downloads skype onto my laptop.   </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246B82-94D4-40A3-8371-1F8A2C4CB81D}" type="slidenum">
              <a:rPr lang="en-GB"/>
              <a:pPr fontAlgn="base">
                <a:spcBef>
                  <a:spcPct val="0"/>
                </a:spcBef>
                <a:spcAft>
                  <a:spcPct val="0"/>
                </a:spcAft>
              </a:pPr>
              <a:t>13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i="1" smtClean="0"/>
              <a:t>We launched the survey on 19</a:t>
            </a:r>
            <a:r>
              <a:rPr lang="en-GB" i="1" baseline="30000" smtClean="0"/>
              <a:t>th</a:t>
            </a:r>
            <a:r>
              <a:rPr lang="en-GB" i="1" smtClean="0"/>
              <a:t> April, the fifth day of disruption, It was an on-line survey and we distributed it through any mailing list, contact or method we could. A once-fellow student printed off fliers and gave them out to people with lap-tops waiting at JFK airport.</a:t>
            </a:r>
          </a:p>
          <a:p>
            <a:pPr>
              <a:spcBef>
                <a:spcPct val="0"/>
              </a:spcBef>
            </a:pPr>
            <a:endParaRPr lang="en-GB" i="1" smtClean="0"/>
          </a:p>
          <a:p>
            <a:pPr>
              <a:spcBef>
                <a:spcPct val="0"/>
              </a:spcBef>
            </a:pPr>
            <a:r>
              <a:rPr lang="en-GB" i="1" smtClean="0"/>
              <a:t>The survey was quite long, it took about 10-15 minutes to fill in and because it was new territory we included lots of open questions for people to give more information.</a:t>
            </a:r>
          </a:p>
          <a:p>
            <a:pPr>
              <a:spcBef>
                <a:spcPct val="0"/>
              </a:spcBef>
            </a:pPr>
            <a:endParaRPr lang="en-GB" i="1" smtClean="0"/>
          </a:p>
          <a:p>
            <a:pPr>
              <a:spcBef>
                <a:spcPct val="0"/>
              </a:spcBef>
            </a:pPr>
            <a:r>
              <a:rPr lang="en-GB" i="1" smtClean="0"/>
              <a:t>By mid-May we had 507 respondents. We can’t say they were typical of people flying or of people stranded.</a:t>
            </a:r>
          </a:p>
          <a:p>
            <a:pPr>
              <a:spcBef>
                <a:spcPct val="0"/>
              </a:spcBef>
            </a:pPr>
            <a:endParaRPr lang="en-GB"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BD79D2-8D5F-489A-B144-5ECA6912E3C3}" type="slidenum">
              <a:rPr lang="en-GB"/>
              <a:pPr fontAlgn="base">
                <a:spcBef>
                  <a:spcPct val="0"/>
                </a:spcBef>
                <a:spcAft>
                  <a:spcPct val="0"/>
                </a:spcAft>
              </a:pPr>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i="1" smtClean="0"/>
              <a:t>The survey included questions about why people were flying and their alternatives if flying were not available.</a:t>
            </a:r>
          </a:p>
          <a:p>
            <a:pPr>
              <a:spcBef>
                <a:spcPct val="0"/>
              </a:spcBef>
            </a:pPr>
            <a:r>
              <a:rPr lang="en-GB" i="1" smtClean="0"/>
              <a:t>Point out it is mainly instrumental. Many destinations are dependent on ease of travel. Too far away most important reason for inter-continental trips. This is similar to automobility as Illich pointed</a:t>
            </a:r>
          </a:p>
          <a:p>
            <a:pPr>
              <a:spcBef>
                <a:spcPct val="0"/>
              </a:spcBef>
            </a:pPr>
            <a:r>
              <a:rPr lang="en-GB" i="1" smtClean="0"/>
              <a:t>‘motorized vehicles create remoteness which they alone can shrink. They create distances for all and shrink them for only a few’ (Illich, 1974)</a:t>
            </a:r>
          </a:p>
          <a:p>
            <a:pPr>
              <a:spcBef>
                <a:spcPct val="0"/>
              </a:spcBef>
            </a:pPr>
            <a:r>
              <a:rPr lang="en-GB" i="1" smtClean="0"/>
              <a:t>Something similar could be said about aviation currently.</a:t>
            </a:r>
          </a:p>
          <a:p>
            <a:pPr>
              <a:spcBef>
                <a:spcPct val="0"/>
              </a:spcBef>
            </a:pPr>
            <a:endParaRPr lang="en-GB" i="1"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3FDE8A-4014-4B01-8E3E-7CEFB2889ADA}" type="slidenum">
              <a:rPr lang="en-GB"/>
              <a:pPr fontAlgn="base">
                <a:spcBef>
                  <a:spcPct val="0"/>
                </a:spcBef>
                <a:spcAft>
                  <a:spcPct val="0"/>
                </a:spcAft>
              </a:pPr>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i="1" smtClean="0"/>
              <a:t>Another question asked people what they would have done if flying had not been possible for some time before their journeys. </a:t>
            </a:r>
          </a:p>
          <a:p>
            <a:pPr>
              <a:spcBef>
                <a:spcPct val="0"/>
              </a:spcBef>
            </a:pPr>
            <a:endParaRPr lang="en-GB" i="1" smtClean="0"/>
          </a:p>
          <a:p>
            <a:pPr>
              <a:spcBef>
                <a:spcPct val="0"/>
              </a:spcBef>
            </a:pPr>
            <a:r>
              <a:rPr lang="en-GB" i="1" smtClean="0"/>
              <a:t>It appears as though the possibility of flying has generated journeys, which otherwise would not be made. However, many comments contradict the replies, suggesting that because the destination  has been chosen, the mode of travel is non-negotiable. Some respondents also pointed out how cheap flights have reduced the availability of alternative surface modes.</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B9FDF0-62BC-4262-9743-42AAED2FDC87}" type="slidenum">
              <a:rPr lang="en-GB"/>
              <a:pPr fontAlgn="base">
                <a:spcBef>
                  <a:spcPct val="0"/>
                </a:spcBef>
                <a:spcAft>
                  <a:spcPct val="0"/>
                </a:spcAft>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GB" sz="1100" smtClean="0"/>
              <a:t>There isn't much of an alternative way to get to Iceland except in the summer months.</a:t>
            </a:r>
          </a:p>
          <a:p>
            <a:pPr>
              <a:lnSpc>
                <a:spcPct val="90000"/>
              </a:lnSpc>
            </a:pPr>
            <a:endParaRPr lang="en-GB" sz="1100" smtClean="0"/>
          </a:p>
          <a:p>
            <a:pPr>
              <a:lnSpc>
                <a:spcPct val="90000"/>
              </a:lnSpc>
            </a:pPr>
            <a:r>
              <a:rPr lang="en-GB" sz="1100" smtClean="0"/>
              <a:t>Not really possible to get from Australia to anywhere             </a:t>
            </a:r>
          </a:p>
          <a:p>
            <a:pPr>
              <a:lnSpc>
                <a:spcPct val="90000"/>
              </a:lnSpc>
            </a:pPr>
            <a:endParaRPr lang="en-GB" sz="1100" smtClean="0"/>
          </a:p>
          <a:p>
            <a:pPr>
              <a:lnSpc>
                <a:spcPct val="90000"/>
              </a:lnSpc>
            </a:pPr>
            <a:r>
              <a:rPr lang="en-GB" sz="1100" smtClean="0"/>
              <a:t> Most ferries from Scandinavia to the UK have closed in recent years because of competition from low price airlines.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i="1" smtClean="0"/>
              <a:t>People who never set out and those stuck away.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FB6303-67E1-40A3-9608-BF078A903449}" type="slidenum">
              <a:rPr lang="en-GB"/>
              <a:pPr fontAlgn="base">
                <a:spcBef>
                  <a:spcPct val="0"/>
                </a:spcBef>
                <a:spcAft>
                  <a:spcPct val="0"/>
                </a:spcAft>
              </a:pPr>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i="1" smtClean="0"/>
              <a:t>A key element in the survey was how people made contact with other people and who they turned to.</a:t>
            </a:r>
          </a:p>
          <a:p>
            <a:pPr>
              <a:spcBef>
                <a:spcPct val="0"/>
              </a:spcBef>
            </a:pPr>
            <a:r>
              <a:rPr lang="en-GB" i="1" smtClean="0"/>
              <a:t>Technologies used dependent on stage of journey</a:t>
            </a:r>
          </a:p>
          <a:p>
            <a:pPr>
              <a:spcBef>
                <a:spcPct val="0"/>
              </a:spcBef>
            </a:pPr>
            <a:endParaRPr lang="en-GB" i="1" smtClean="0"/>
          </a:p>
          <a:p>
            <a:pPr>
              <a:spcBef>
                <a:spcPct val="0"/>
              </a:spcBef>
            </a:pPr>
            <a:r>
              <a:rPr lang="en-GB" i="1" smtClean="0"/>
              <a:t>Nb  visit office – e.g.  airland office at airport</a:t>
            </a:r>
            <a:endParaRPr lang="en-GB" i="1" u="sng" smtClean="0"/>
          </a:p>
          <a:p>
            <a:pPr>
              <a:spcBef>
                <a:spcPct val="0"/>
              </a:spcBef>
            </a:pPr>
            <a:endParaRPr lang="en-GB" i="1" u="sng" smtClean="0"/>
          </a:p>
          <a:p>
            <a:pPr>
              <a:spcBef>
                <a:spcPct val="0"/>
              </a:spcBef>
            </a:pPr>
            <a:r>
              <a:rPr lang="en-GB" u="sng" smtClean="0"/>
              <a:t>Possibly lose this?</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909664-95A2-4C3E-8B71-D49BD4AF3478}" type="slidenum">
              <a:rPr lang="en-GB"/>
              <a:pPr fontAlgn="base">
                <a:spcBef>
                  <a:spcPct val="0"/>
                </a:spcBef>
                <a:spcAft>
                  <a:spcPct val="0"/>
                </a:spcAft>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5AFC565-D16D-457E-9F58-C752CF7DC225}" type="datetimeFigureOut">
              <a:rPr lang="en-GB"/>
              <a:pPr>
                <a:defRPr/>
              </a:pPr>
              <a:t>09/10/2012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0A80AE-54E5-4B11-BB66-6A59EBB80535}"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2FCBD77-AC14-498E-AAB7-897205D9AA6C}" type="datetimeFigureOut">
              <a:rPr lang="en-GB"/>
              <a:pPr>
                <a:defRPr/>
              </a:pPr>
              <a:t>09/10/2012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89D899-308E-4349-B863-D4828F15653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CED2FFA-9419-4CAA-A210-82112BC632DF}" type="datetimeFigureOut">
              <a:rPr lang="en-GB"/>
              <a:pPr>
                <a:defRPr/>
              </a:pPr>
              <a:t>09/10/2012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84A5818-09C2-40EE-AE8F-E57328643AF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2CD08B-5E1B-42F0-8107-2C40131C3E03}" type="datetimeFigureOut">
              <a:rPr lang="en-GB"/>
              <a:pPr>
                <a:defRPr/>
              </a:pPr>
              <a:t>09/10/2012</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dirty="0" smtClean="0"/>
              <a:t>AET Conference Glasgow October 2012</a:t>
            </a:r>
            <a:endParaRPr lang="en-GB" dirty="0"/>
          </a:p>
        </p:txBody>
      </p:sp>
      <p:sp>
        <p:nvSpPr>
          <p:cNvPr id="6" name="Slide Number Placeholder 5"/>
          <p:cNvSpPr>
            <a:spLocks noGrp="1"/>
          </p:cNvSpPr>
          <p:nvPr>
            <p:ph type="sldNum" sz="quarter" idx="12"/>
          </p:nvPr>
        </p:nvSpPr>
        <p:spPr>
          <a:xfrm>
            <a:off x="6156176" y="6237312"/>
            <a:ext cx="2808312" cy="476672"/>
          </a:xfrm>
        </p:spPr>
        <p:txBody>
          <a:bodyPr lIns="0" rIns="0"/>
          <a:lstStyle>
            <a:lvl1pPr>
              <a:defRPr/>
            </a:lvl1pPr>
          </a:lstStyle>
          <a:p>
            <a:pPr>
              <a:defRPr/>
            </a:pPr>
            <a:r>
              <a:rPr lang="en-GB" dirty="0" smtClean="0"/>
              <a:t>Jo Guiver University of Central Lancashire</a:t>
            </a:r>
            <a:fld id="{72924EC6-7E88-459F-9961-CF8AB886BA13}"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FBDBA5-8866-4E01-8DEE-C733CB78F515}" type="datetimeFigureOut">
              <a:rPr lang="en-GB"/>
              <a:pPr>
                <a:defRPr/>
              </a:pPr>
              <a:t>09/10/2012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BAAC4C9-9F6F-4CEE-96E3-7428C01735C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9215E1B-18E0-4E3E-9386-AB4AC95651BA}" type="datetimeFigureOut">
              <a:rPr lang="en-GB"/>
              <a:pPr>
                <a:defRPr/>
              </a:pPr>
              <a:t>09/10/2012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DCB1797-76DA-41C3-985E-924BEA9D084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8787A38-D540-4519-9DE9-3BC29C07F511}" type="datetimeFigureOut">
              <a:rPr lang="en-GB"/>
              <a:pPr>
                <a:defRPr/>
              </a:pPr>
              <a:t>09/10/2012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A0B99A0-43EC-4F6A-B1D3-A813C213762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CC3F7C8-B06B-4E31-A5C8-FDD449F5B4DD}" type="datetimeFigureOut">
              <a:rPr lang="en-GB"/>
              <a:pPr>
                <a:defRPr/>
              </a:pPr>
              <a:t>09/10/2012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0AA4DF4-302E-43C2-A69E-B44B317E0EA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FDE737-4EB0-4D56-90EE-21657BD16D24}" type="datetimeFigureOut">
              <a:rPr lang="en-GB"/>
              <a:pPr>
                <a:defRPr/>
              </a:pPr>
              <a:t>09/10/2012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1B4B6F7-247C-4B53-A41E-38C25C08C41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5D03E2-44BC-4140-A768-9A77139FFA60}" type="datetimeFigureOut">
              <a:rPr lang="en-GB"/>
              <a:pPr>
                <a:defRPr/>
              </a:pPr>
              <a:t>09/10/2012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EDF4D7D-D7BD-405A-A696-2286366B994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5B52D0-33D2-45F8-A608-9F3D9A6FCEEE}" type="datetimeFigureOut">
              <a:rPr lang="en-GB"/>
              <a:pPr>
                <a:defRPr/>
              </a:pPr>
              <a:t>09/10/2012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5CFA298-FABF-4806-8D99-4C09196559C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78246C3-E9CE-4142-960F-BA59FCF5359A}" type="datetimeFigureOut">
              <a:rPr lang="en-GB"/>
              <a:pPr>
                <a:defRPr/>
              </a:pPr>
              <a:t>09/10/2012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C8CAC6F-B66C-4F62-AD6C-17DF4B4DAF6C}" type="slidenum">
              <a:rPr lang="en-GB"/>
              <a:pPr>
                <a:defRPr/>
              </a:pPr>
              <a:t>‹#›</a:t>
            </a:fld>
            <a:endParaRPr lang="en-GB"/>
          </a:p>
        </p:txBody>
      </p:sp>
      <p:pic>
        <p:nvPicPr>
          <p:cNvPr id="7" name="Picture 7" descr="IMG_4771"/>
          <p:cNvPicPr>
            <a:picLocks noChangeAspect="1" noChangeArrowheads="1"/>
          </p:cNvPicPr>
          <p:nvPr userDrawn="1"/>
        </p:nvPicPr>
        <p:blipFill>
          <a:blip r:embed="rId13">
            <a:lum bright="52000" contrast="-58000"/>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rot="16200000">
            <a:off x="-1400018" y="4144434"/>
            <a:ext cx="3384376" cy="369332"/>
          </a:xfrm>
          <a:prstGeom prst="rect">
            <a:avLst/>
          </a:prstGeom>
          <a:noFill/>
        </p:spPr>
        <p:txBody>
          <a:bodyPr wrap="square" rtlCol="0">
            <a:spAutoFit/>
          </a:bodyPr>
          <a:lstStyle/>
          <a:p>
            <a:r>
              <a:rPr lang="en-US" dirty="0" smtClean="0">
                <a:solidFill>
                  <a:srgbClr val="0000FF"/>
                </a:solidFill>
              </a:rPr>
              <a:t>AET Glasgow, October 2012 </a:t>
            </a:r>
            <a:endParaRPr lang="en-US" dirty="0">
              <a:solidFill>
                <a:srgbClr val="0000FF"/>
              </a:solidFill>
            </a:endParaRPr>
          </a:p>
        </p:txBody>
      </p:sp>
      <p:sp>
        <p:nvSpPr>
          <p:cNvPr id="3" name="TextBox 2"/>
          <p:cNvSpPr txBox="1"/>
          <p:nvPr userDrawn="1"/>
        </p:nvSpPr>
        <p:spPr>
          <a:xfrm>
            <a:off x="323528" y="6488668"/>
            <a:ext cx="4968552" cy="369332"/>
          </a:xfrm>
          <a:prstGeom prst="rect">
            <a:avLst/>
          </a:prstGeom>
          <a:noFill/>
        </p:spPr>
        <p:txBody>
          <a:bodyPr wrap="square" rtlCol="0">
            <a:spAutoFit/>
          </a:bodyPr>
          <a:lstStyle/>
          <a:p>
            <a:r>
              <a:rPr lang="en-US" dirty="0" smtClean="0">
                <a:solidFill>
                  <a:srgbClr val="0000FF"/>
                </a:solidFill>
              </a:rPr>
              <a:t>Jo Guiver, Institute of Transport and Tourism</a:t>
            </a:r>
            <a:endParaRPr lang="en-US" dirty="0">
              <a:solidFill>
                <a:srgbClr val="0000FF"/>
              </a:solidFill>
            </a:endParaRPr>
          </a:p>
        </p:txBody>
      </p:sp>
      <p:pic>
        <p:nvPicPr>
          <p:cNvPr id="10" name="Picture 1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290633" y="5877272"/>
            <a:ext cx="1565334" cy="96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d/d6/Eyjafjallajokull_volcano_plume_2010_04_18.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Microsoft_Excel_97-2003_Worksheet1.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Microsoft_Excel_97-2003_Worksheet2.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Microsoft_Excel_97-2003_Worksheet3.xls"/></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Microsoft_Excel_97-2003_Worksheet6.xls"/></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4338" name="Picture 2" descr="File:Eyjafjallajokull volcano plume 2010 04 18.JPG">
            <a:hlinkClick r:id="rId3"/>
          </p:cNvPr>
          <p:cNvPicPr>
            <a:picLocks noChangeAspect="1" noChangeArrowheads="1"/>
          </p:cNvPicPr>
          <p:nvPr/>
        </p:nvPicPr>
        <p:blipFill>
          <a:blip r:embed="rId4" cstate="print"/>
          <a:srcRect/>
          <a:stretch>
            <a:fillRect/>
          </a:stretch>
        </p:blipFill>
        <p:spPr bwMode="auto">
          <a:xfrm>
            <a:off x="246063" y="260350"/>
            <a:ext cx="8647112" cy="6264275"/>
          </a:xfrm>
          <a:prstGeom prst="rect">
            <a:avLst/>
          </a:prstGeom>
          <a:noFill/>
          <a:ln w="9525">
            <a:noFill/>
            <a:miter lim="800000"/>
            <a:headEnd/>
            <a:tailEnd/>
          </a:ln>
        </p:spPr>
      </p:pic>
      <p:sp>
        <p:nvSpPr>
          <p:cNvPr id="5" name="Title 4"/>
          <p:cNvSpPr>
            <a:spLocks noGrp="1"/>
          </p:cNvSpPr>
          <p:nvPr>
            <p:ph type="ctrTitle"/>
          </p:nvPr>
        </p:nvSpPr>
        <p:spPr>
          <a:xfrm>
            <a:off x="683568" y="2204864"/>
            <a:ext cx="7772400" cy="1470025"/>
          </a:xfrm>
        </p:spPr>
        <p:txBody>
          <a:bodyPr rtlCol="0">
            <a:normAutofit fontScale="90000"/>
          </a:bodyPr>
          <a:lstStyle/>
          <a:p>
            <a:pPr fontAlgn="auto">
              <a:spcAft>
                <a:spcPts val="0"/>
              </a:spcAft>
              <a:defRPr/>
            </a:pPr>
            <a:r>
              <a:rPr lang="en-US" b="1" cap="all" dirty="0" smtClean="0"/>
              <a:t/>
            </a:r>
            <a:br>
              <a:rPr lang="en-US" b="1" cap="all" dirty="0" smtClean="0"/>
            </a:br>
            <a:r>
              <a:rPr lang="en-US" b="1" cap="all" dirty="0"/>
              <a:t/>
            </a:r>
            <a:br>
              <a:rPr lang="en-US" b="1" cap="all" dirty="0"/>
            </a:br>
            <a:r>
              <a:rPr lang="en-US" b="1" cap="all" dirty="0" smtClean="0"/>
              <a:t>The </a:t>
            </a:r>
            <a:r>
              <a:rPr lang="en-US" b="1" cap="all" dirty="0"/>
              <a:t>impact of the volcanic ash cloud on air passengers </a:t>
            </a:r>
            <a:r>
              <a:rPr lang="en-US" dirty="0"/>
              <a:t/>
            </a:r>
            <a:br>
              <a:rPr lang="en-US" dirty="0"/>
            </a:br>
            <a:r>
              <a:rPr lang="en-GB" b="1" cap="all" dirty="0"/>
              <a:t/>
            </a:r>
            <a:br>
              <a:rPr lang="en-GB" b="1" cap="all" dirty="0"/>
            </a:br>
            <a:endParaRPr lang="en-GB" dirty="0"/>
          </a:p>
        </p:txBody>
      </p:sp>
      <p:sp>
        <p:nvSpPr>
          <p:cNvPr id="6" name="Subtitle 5"/>
          <p:cNvSpPr>
            <a:spLocks noGrp="1"/>
          </p:cNvSpPr>
          <p:nvPr>
            <p:ph type="subTitle" idx="1"/>
          </p:nvPr>
        </p:nvSpPr>
        <p:spPr>
          <a:xfrm>
            <a:off x="827088" y="4845050"/>
            <a:ext cx="7561262" cy="1463675"/>
          </a:xfrm>
        </p:spPr>
        <p:txBody>
          <a:bodyPr rtlCol="0">
            <a:noAutofit/>
          </a:bodyPr>
          <a:lstStyle/>
          <a:p>
            <a:pPr fontAlgn="auto">
              <a:spcBef>
                <a:spcPts val="0"/>
              </a:spcBef>
              <a:spcAft>
                <a:spcPts val="0"/>
              </a:spcAft>
              <a:buFont typeface="Arial" pitchFamily="34" charset="0"/>
              <a:buNone/>
              <a:defRPr/>
            </a:pPr>
            <a:r>
              <a:rPr lang="en-GB" sz="2800" b="1" dirty="0" smtClean="0">
                <a:solidFill>
                  <a:schemeClr val="bg1">
                    <a:lumMod val="75000"/>
                  </a:schemeClr>
                </a:solidFill>
              </a:rPr>
              <a:t>Dr Jo Guiver </a:t>
            </a:r>
          </a:p>
          <a:p>
            <a:pPr fontAlgn="auto">
              <a:spcBef>
                <a:spcPts val="0"/>
              </a:spcBef>
              <a:spcAft>
                <a:spcPts val="0"/>
              </a:spcAft>
              <a:buFont typeface="Arial" pitchFamily="34" charset="0"/>
              <a:buNone/>
              <a:defRPr/>
            </a:pPr>
            <a:r>
              <a:rPr lang="en-GB" sz="2400" b="1" dirty="0" smtClean="0">
                <a:solidFill>
                  <a:schemeClr val="bg1">
                    <a:lumMod val="75000"/>
                  </a:schemeClr>
                </a:solidFill>
              </a:rPr>
              <a:t>Institute </a:t>
            </a:r>
            <a:r>
              <a:rPr lang="en-GB" sz="2400" b="1" dirty="0">
                <a:solidFill>
                  <a:schemeClr val="bg1">
                    <a:lumMod val="75000"/>
                  </a:schemeClr>
                </a:solidFill>
              </a:rPr>
              <a:t>of Transport and </a:t>
            </a:r>
            <a:r>
              <a:rPr lang="en-GB" sz="2400" b="1" dirty="0" smtClean="0">
                <a:solidFill>
                  <a:schemeClr val="bg1">
                    <a:lumMod val="75000"/>
                  </a:schemeClr>
                </a:solidFill>
              </a:rPr>
              <a:t>Tourism</a:t>
            </a:r>
          </a:p>
        </p:txBody>
      </p:sp>
      <p:pic>
        <p:nvPicPr>
          <p:cNvPr id="7"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332656"/>
            <a:ext cx="23399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atin typeface="Arial" charset="0"/>
              </a:rPr>
              <a:t>The Crisis</a:t>
            </a:r>
          </a:p>
        </p:txBody>
      </p:sp>
      <p:sp>
        <p:nvSpPr>
          <p:cNvPr id="9219" name="Rectangle 3"/>
          <p:cNvSpPr>
            <a:spLocks noGrp="1" noChangeArrowheads="1"/>
          </p:cNvSpPr>
          <p:nvPr>
            <p:ph type="body" idx="1"/>
          </p:nvPr>
        </p:nvSpPr>
        <p:spPr>
          <a:xfrm>
            <a:off x="468313" y="1196975"/>
            <a:ext cx="8229600" cy="5300663"/>
          </a:xfrm>
        </p:spPr>
        <p:txBody>
          <a:bodyPr/>
          <a:lstStyle/>
          <a:p>
            <a:pPr eaLnBrk="1" hangingPunct="1"/>
            <a:r>
              <a:rPr lang="en-GB" sz="2800" dirty="0">
                <a:latin typeface="Arial" charset="0"/>
              </a:rPr>
              <a:t>19</a:t>
            </a:r>
            <a:r>
              <a:rPr lang="en-GB" sz="2800" baseline="30000" dirty="0">
                <a:latin typeface="Arial" charset="0"/>
              </a:rPr>
              <a:t>th</a:t>
            </a:r>
            <a:r>
              <a:rPr lang="en-GB" sz="2800" dirty="0">
                <a:latin typeface="Arial" charset="0"/>
              </a:rPr>
              <a:t> April</a:t>
            </a:r>
          </a:p>
          <a:p>
            <a:pPr lvl="1" eaLnBrk="1" hangingPunct="1"/>
            <a:r>
              <a:rPr lang="en-GB" sz="2400" dirty="0">
                <a:latin typeface="Arial" charset="0"/>
              </a:rPr>
              <a:t>Opened: Germany, </a:t>
            </a:r>
            <a:r>
              <a:rPr lang="en-GB" sz="2400" dirty="0" smtClean="0">
                <a:latin typeface="Arial" charset="0"/>
              </a:rPr>
              <a:t>Maastricht, France, </a:t>
            </a:r>
            <a:r>
              <a:rPr lang="en-GB" sz="2400" dirty="0">
                <a:latin typeface="Arial" charset="0"/>
              </a:rPr>
              <a:t>Czech </a:t>
            </a:r>
            <a:r>
              <a:rPr lang="en-GB" sz="2400" dirty="0" smtClean="0">
                <a:latin typeface="Arial" charset="0"/>
              </a:rPr>
              <a:t>Republic, Romania, </a:t>
            </a:r>
            <a:r>
              <a:rPr lang="en-GB" sz="2400" dirty="0">
                <a:latin typeface="Arial" charset="0"/>
              </a:rPr>
              <a:t>Bratislava and Switzerland above </a:t>
            </a:r>
            <a:r>
              <a:rPr lang="en-GB" sz="2400" dirty="0" smtClean="0">
                <a:latin typeface="Arial" charset="0"/>
              </a:rPr>
              <a:t>certain flight levels, </a:t>
            </a:r>
            <a:r>
              <a:rPr lang="en-GB" sz="2400" dirty="0">
                <a:latin typeface="Arial" charset="0"/>
              </a:rPr>
              <a:t>Ukraine, Spain and Bulgaria, Austria </a:t>
            </a:r>
            <a:r>
              <a:rPr lang="ja-JP" altLang="en-GB" sz="2400" dirty="0">
                <a:latin typeface="Arial" charset="0"/>
              </a:rPr>
              <a:t>‘</a:t>
            </a:r>
            <a:r>
              <a:rPr lang="en-GB" sz="2400" dirty="0">
                <a:latin typeface="Arial" charset="0"/>
              </a:rPr>
              <a:t>at pilot</a:t>
            </a:r>
            <a:r>
              <a:rPr lang="ja-JP" altLang="en-GB" sz="2400" dirty="0">
                <a:latin typeface="Arial" charset="0"/>
              </a:rPr>
              <a:t>’</a:t>
            </a:r>
            <a:r>
              <a:rPr lang="en-GB" sz="2400" dirty="0">
                <a:latin typeface="Arial" charset="0"/>
              </a:rPr>
              <a:t>s discretion</a:t>
            </a:r>
            <a:r>
              <a:rPr lang="ja-JP" altLang="en-GB" sz="2400" dirty="0">
                <a:latin typeface="Arial" charset="0"/>
              </a:rPr>
              <a:t>’</a:t>
            </a:r>
            <a:endParaRPr lang="en-GB" sz="2400" dirty="0">
              <a:latin typeface="Arial" charset="0"/>
            </a:endParaRPr>
          </a:p>
          <a:p>
            <a:pPr lvl="1" eaLnBrk="1" hangingPunct="1"/>
            <a:r>
              <a:rPr lang="en-GB" sz="2400" dirty="0">
                <a:latin typeface="Arial" charset="0"/>
              </a:rPr>
              <a:t>Willie Walsh says "current blanket restrictions on airspace are unnecessary" </a:t>
            </a:r>
          </a:p>
          <a:p>
            <a:pPr lvl="1" eaLnBrk="1" hangingPunct="1"/>
            <a:r>
              <a:rPr lang="en-GB" sz="2400" dirty="0">
                <a:latin typeface="Arial" charset="0"/>
              </a:rPr>
              <a:t>Giovanni </a:t>
            </a:r>
            <a:r>
              <a:rPr lang="en-GB" sz="2400" dirty="0" err="1" smtClean="0">
                <a:latin typeface="Arial" charset="0"/>
              </a:rPr>
              <a:t>Bisignani</a:t>
            </a:r>
            <a:r>
              <a:rPr lang="en-GB" sz="2400" dirty="0" smtClean="0">
                <a:latin typeface="Arial" charset="0"/>
              </a:rPr>
              <a:t>, director </a:t>
            </a:r>
            <a:r>
              <a:rPr lang="en-GB" sz="2400" dirty="0">
                <a:latin typeface="Arial" charset="0"/>
              </a:rPr>
              <a:t>general of the Air Transport Association criticises governments</a:t>
            </a:r>
            <a:r>
              <a:rPr lang="ja-JP" altLang="en-GB" sz="2400" dirty="0">
                <a:latin typeface="Arial" charset="0"/>
              </a:rPr>
              <a:t>’</a:t>
            </a:r>
            <a:r>
              <a:rPr lang="en-GB" sz="2400" dirty="0">
                <a:latin typeface="Arial" charset="0"/>
              </a:rPr>
              <a:t> approach and estimates costs to industry at $200 million a day </a:t>
            </a:r>
          </a:p>
          <a:p>
            <a:pPr lvl="1" eaLnBrk="1" hangingPunct="1"/>
            <a:r>
              <a:rPr lang="en-GB" sz="2400" dirty="0">
                <a:latin typeface="Arial" charset="0"/>
              </a:rPr>
              <a:t>PM announces Navy task Force to be sent for stranded passengers</a:t>
            </a:r>
          </a:p>
        </p:txBody>
      </p:sp>
    </p:spTree>
    <p:extLst>
      <p:ext uri="{BB962C8B-B14F-4D97-AF65-F5344CB8AC3E}">
        <p14:creationId xmlns:p14="http://schemas.microsoft.com/office/powerpoint/2010/main" val="2543267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atin typeface="Arial" charset="0"/>
              </a:rPr>
              <a:t>The Crisis</a:t>
            </a:r>
          </a:p>
        </p:txBody>
      </p:sp>
      <p:sp>
        <p:nvSpPr>
          <p:cNvPr id="10243" name="Rectangle 3"/>
          <p:cNvSpPr>
            <a:spLocks noGrp="1" noChangeArrowheads="1"/>
          </p:cNvSpPr>
          <p:nvPr>
            <p:ph type="body" idx="1"/>
          </p:nvPr>
        </p:nvSpPr>
        <p:spPr>
          <a:xfrm>
            <a:off x="467544" y="1268760"/>
            <a:ext cx="8229600" cy="4897437"/>
          </a:xfrm>
        </p:spPr>
        <p:txBody>
          <a:bodyPr/>
          <a:lstStyle/>
          <a:p>
            <a:pPr eaLnBrk="1" hangingPunct="1">
              <a:lnSpc>
                <a:spcPct val="90000"/>
              </a:lnSpc>
            </a:pPr>
            <a:r>
              <a:rPr lang="en-GB" sz="2800" dirty="0">
                <a:latin typeface="Arial" charset="0"/>
              </a:rPr>
              <a:t>20</a:t>
            </a:r>
            <a:r>
              <a:rPr lang="en-GB" sz="2800" baseline="30000" dirty="0">
                <a:latin typeface="Arial" charset="0"/>
              </a:rPr>
              <a:t>th</a:t>
            </a:r>
            <a:r>
              <a:rPr lang="en-GB" sz="2800" dirty="0">
                <a:latin typeface="Arial" charset="0"/>
              </a:rPr>
              <a:t> April</a:t>
            </a:r>
          </a:p>
          <a:p>
            <a:pPr lvl="1" eaLnBrk="1" hangingPunct="1">
              <a:lnSpc>
                <a:spcPct val="90000"/>
              </a:lnSpc>
            </a:pPr>
            <a:r>
              <a:rPr lang="en-GB" sz="2400" dirty="0">
                <a:latin typeface="Arial" charset="0"/>
              </a:rPr>
              <a:t>New procedures adopted, most European air space open, except UK until 20:00</a:t>
            </a:r>
          </a:p>
          <a:p>
            <a:pPr eaLnBrk="1" hangingPunct="1">
              <a:lnSpc>
                <a:spcPct val="90000"/>
              </a:lnSpc>
            </a:pPr>
            <a:r>
              <a:rPr lang="en-GB" sz="2800" dirty="0">
                <a:latin typeface="Arial" charset="0"/>
              </a:rPr>
              <a:t>21</a:t>
            </a:r>
            <a:r>
              <a:rPr lang="en-GB" sz="2800" baseline="30000" dirty="0">
                <a:latin typeface="Arial" charset="0"/>
              </a:rPr>
              <a:t>st</a:t>
            </a:r>
            <a:r>
              <a:rPr lang="en-GB" sz="2800" dirty="0">
                <a:latin typeface="Arial" charset="0"/>
              </a:rPr>
              <a:t> April</a:t>
            </a:r>
          </a:p>
          <a:p>
            <a:pPr lvl="1" eaLnBrk="1" hangingPunct="1">
              <a:lnSpc>
                <a:spcPct val="90000"/>
              </a:lnSpc>
            </a:pPr>
            <a:r>
              <a:rPr lang="en-GB" sz="2400" dirty="0">
                <a:latin typeface="Arial" charset="0"/>
              </a:rPr>
              <a:t>Most Europe open except parts of: Northern Scotland, Sweden, Finland and Brittany </a:t>
            </a:r>
          </a:p>
          <a:p>
            <a:pPr eaLnBrk="1" hangingPunct="1">
              <a:lnSpc>
                <a:spcPct val="90000"/>
              </a:lnSpc>
            </a:pPr>
            <a:r>
              <a:rPr lang="en-GB" sz="2800" dirty="0">
                <a:latin typeface="Arial" charset="0"/>
              </a:rPr>
              <a:t>22</a:t>
            </a:r>
            <a:r>
              <a:rPr lang="en-GB" sz="2800" baseline="30000" dirty="0">
                <a:latin typeface="Arial" charset="0"/>
              </a:rPr>
              <a:t>nd</a:t>
            </a:r>
            <a:r>
              <a:rPr lang="en-GB" sz="2800" dirty="0">
                <a:latin typeface="Arial" charset="0"/>
              </a:rPr>
              <a:t> April</a:t>
            </a:r>
          </a:p>
          <a:p>
            <a:pPr lvl="1" eaLnBrk="1" hangingPunct="1">
              <a:lnSpc>
                <a:spcPct val="90000"/>
              </a:lnSpc>
            </a:pPr>
            <a:r>
              <a:rPr lang="en-GB" sz="2400" dirty="0">
                <a:latin typeface="Arial" charset="0"/>
              </a:rPr>
              <a:t>Virtually all back to normal</a:t>
            </a:r>
          </a:p>
          <a:p>
            <a:pPr eaLnBrk="1" hangingPunct="1">
              <a:lnSpc>
                <a:spcPct val="90000"/>
              </a:lnSpc>
            </a:pPr>
            <a:r>
              <a:rPr lang="en-GB" sz="2800" dirty="0">
                <a:latin typeface="Arial" charset="0"/>
              </a:rPr>
              <a:t>4</a:t>
            </a:r>
            <a:r>
              <a:rPr lang="en-GB" sz="2800" baseline="30000" dirty="0">
                <a:latin typeface="Arial" charset="0"/>
              </a:rPr>
              <a:t>th-</a:t>
            </a:r>
            <a:r>
              <a:rPr lang="en-GB" sz="2800" dirty="0">
                <a:latin typeface="Arial" charset="0"/>
              </a:rPr>
              <a:t>17</a:t>
            </a:r>
            <a:r>
              <a:rPr lang="en-GB" sz="2800" baseline="30000" dirty="0">
                <a:latin typeface="Arial" charset="0"/>
              </a:rPr>
              <a:t>th </a:t>
            </a:r>
            <a:r>
              <a:rPr lang="en-GB" sz="2800" dirty="0">
                <a:latin typeface="Arial" charset="0"/>
              </a:rPr>
              <a:t> May </a:t>
            </a:r>
          </a:p>
          <a:p>
            <a:pPr lvl="1" eaLnBrk="1" hangingPunct="1">
              <a:lnSpc>
                <a:spcPct val="90000"/>
              </a:lnSpc>
            </a:pPr>
            <a:r>
              <a:rPr lang="en-GB" sz="2400" dirty="0">
                <a:latin typeface="Arial" charset="0"/>
              </a:rPr>
              <a:t>sporadic disruption to some areas at some altitudes over  Iceland, Ireland, Scotland, England, France, Portugal, Spain, Italy, Morocco, the Netherlands  </a:t>
            </a:r>
          </a:p>
        </p:txBody>
      </p:sp>
    </p:spTree>
    <p:extLst>
      <p:ext uri="{BB962C8B-B14F-4D97-AF65-F5344CB8AC3E}">
        <p14:creationId xmlns:p14="http://schemas.microsoft.com/office/powerpoint/2010/main" val="736819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atin typeface="Arial" charset="0"/>
              </a:rPr>
              <a:t>Flights</a:t>
            </a:r>
          </a:p>
        </p:txBody>
      </p:sp>
      <p:pic>
        <p:nvPicPr>
          <p:cNvPr id="1126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4359" t="11154" r="2893" b="12486"/>
          <a:stretch>
            <a:fillRect/>
          </a:stretch>
        </p:blipFill>
        <p:spPr>
          <a:xfrm>
            <a:off x="0" y="1484313"/>
            <a:ext cx="9144000" cy="4140200"/>
          </a:xfrm>
        </p:spPr>
      </p:pic>
      <p:sp>
        <p:nvSpPr>
          <p:cNvPr id="11268" name="Rectangle 4"/>
          <p:cNvSpPr>
            <a:spLocks noChangeArrowheads="1"/>
          </p:cNvSpPr>
          <p:nvPr/>
        </p:nvSpPr>
        <p:spPr bwMode="auto">
          <a:xfrm>
            <a:off x="179388" y="5878513"/>
            <a:ext cx="58689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a:t>European Organisation for the Safety of Air Navigation (EUROCONTROL) 2010</a:t>
            </a:r>
          </a:p>
        </p:txBody>
      </p:sp>
    </p:spTree>
    <p:extLst>
      <p:ext uri="{BB962C8B-B14F-4D97-AF65-F5344CB8AC3E}">
        <p14:creationId xmlns:p14="http://schemas.microsoft.com/office/powerpoint/2010/main" val="3076925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dirty="0" smtClean="0"/>
              <a:t>News</a:t>
            </a:r>
          </a:p>
        </p:txBody>
      </p:sp>
      <p:pic>
        <p:nvPicPr>
          <p:cNvPr id="20482" name="Content Placeholder 3" descr="article-1266300-09290585000005DC-331_634x423.jpg"/>
          <p:cNvPicPr>
            <a:picLocks noGrp="1" noChangeAspect="1"/>
          </p:cNvPicPr>
          <p:nvPr>
            <p:ph idx="1"/>
          </p:nvPr>
        </p:nvPicPr>
        <p:blipFill>
          <a:blip r:embed="rId3" cstate="print"/>
          <a:srcRect/>
          <a:stretch>
            <a:fillRect/>
          </a:stretch>
        </p:blipFill>
        <p:spPr>
          <a:xfrm>
            <a:off x="611188" y="1220788"/>
            <a:ext cx="7848600" cy="52371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GB" smtClean="0"/>
              <a:t>The Survey</a:t>
            </a:r>
          </a:p>
        </p:txBody>
      </p:sp>
      <p:sp>
        <p:nvSpPr>
          <p:cNvPr id="22530" name="Content Placeholder 2"/>
          <p:cNvSpPr>
            <a:spLocks noGrp="1"/>
          </p:cNvSpPr>
          <p:nvPr>
            <p:ph idx="1"/>
          </p:nvPr>
        </p:nvSpPr>
        <p:spPr>
          <a:xfrm>
            <a:off x="755576" y="1340768"/>
            <a:ext cx="8229600" cy="4525963"/>
          </a:xfrm>
        </p:spPr>
        <p:txBody>
          <a:bodyPr/>
          <a:lstStyle/>
          <a:p>
            <a:r>
              <a:rPr lang="en-GB" dirty="0" smtClean="0"/>
              <a:t>Launched 19</a:t>
            </a:r>
            <a:r>
              <a:rPr lang="en-GB" baseline="30000" dirty="0" smtClean="0"/>
              <a:t>th</a:t>
            </a:r>
            <a:r>
              <a:rPr lang="en-GB" dirty="0" smtClean="0"/>
              <a:t> </a:t>
            </a:r>
            <a:r>
              <a:rPr lang="en-GB" dirty="0" smtClean="0"/>
              <a:t>April</a:t>
            </a:r>
          </a:p>
          <a:p>
            <a:pPr lvl="1"/>
            <a:r>
              <a:rPr lang="en-GB" dirty="0" smtClean="0"/>
              <a:t>On-line</a:t>
            </a:r>
            <a:r>
              <a:rPr lang="en-GB" dirty="0" smtClean="0"/>
              <a:t> survey</a:t>
            </a:r>
          </a:p>
          <a:p>
            <a:pPr lvl="1"/>
            <a:r>
              <a:rPr lang="en-GB" dirty="0" smtClean="0"/>
              <a:t>Comments boxes</a:t>
            </a:r>
            <a:endParaRPr lang="en-GB" dirty="0" smtClean="0"/>
          </a:p>
          <a:p>
            <a:r>
              <a:rPr lang="en-GB" dirty="0" smtClean="0"/>
              <a:t>507 responses </a:t>
            </a:r>
          </a:p>
          <a:p>
            <a:pPr lvl="1"/>
            <a:r>
              <a:rPr lang="en-GB" dirty="0" smtClean="0"/>
              <a:t>Business 45%</a:t>
            </a:r>
          </a:p>
          <a:p>
            <a:pPr lvl="1"/>
            <a:r>
              <a:rPr lang="en-GB" dirty="0" smtClean="0"/>
              <a:t>Holiday 41%</a:t>
            </a:r>
          </a:p>
          <a:p>
            <a:pPr lvl="1"/>
            <a:r>
              <a:rPr lang="en-GB" dirty="0" smtClean="0"/>
              <a:t>Visiting friends and family 14%</a:t>
            </a:r>
          </a:p>
          <a:p>
            <a:pPr lvl="1"/>
            <a:r>
              <a:rPr lang="en-GB" dirty="0" smtClean="0"/>
              <a:t>53%  within Europe 47% inter-continental</a:t>
            </a:r>
          </a:p>
          <a:p>
            <a:pPr lvl="1"/>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GB" smtClean="0"/>
              <a:t>Why people fly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0897011"/>
              </p:ext>
            </p:extLst>
          </p:nvPr>
        </p:nvGraphicFramePr>
        <p:xfrm>
          <a:off x="6350" y="1334418"/>
          <a:ext cx="9144000" cy="55172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GB" smtClean="0"/>
              <a:t>When flying not possible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529018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a:t>
            </a:r>
            <a:endParaRPr lang="en-GB"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GB" i="1" dirty="0" smtClean="0"/>
              <a:t>There isn't much of an alternative way to get to Iceland except in the summer months.</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i="1" dirty="0" smtClean="0"/>
              <a:t>Not really possible to get from Australia to anywhere             </a:t>
            </a:r>
          </a:p>
          <a:p>
            <a:pPr fontAlgn="auto">
              <a:spcAft>
                <a:spcPts val="0"/>
              </a:spcAft>
              <a:buFont typeface="Arial" pitchFamily="34" charset="0"/>
              <a:buChar char="•"/>
              <a:defRPr/>
            </a:pPr>
            <a:endParaRPr lang="en-GB" i="1" dirty="0" smtClean="0"/>
          </a:p>
          <a:p>
            <a:pPr marL="0" indent="0" fontAlgn="auto">
              <a:spcAft>
                <a:spcPts val="0"/>
              </a:spcAft>
              <a:buNone/>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9989192"/>
              </p:ext>
            </p:extLst>
          </p:nvPr>
        </p:nvGraphicFramePr>
        <p:xfrm>
          <a:off x="251520" y="548680"/>
          <a:ext cx="8435280" cy="61206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751646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dreamstime.com/airplane-cartoon-thumb7741940.jpg"/>
          <p:cNvPicPr/>
          <p:nvPr/>
        </p:nvPicPr>
        <p:blipFill>
          <a:blip r:embed="rId2">
            <a:extLst>
              <a:ext uri="{BEBA8EAE-BF5A-486C-A8C5-ECC9F3942E4B}">
                <a14:imgProps xmlns:a14="http://schemas.microsoft.com/office/drawing/2010/main">
                  <a14:imgLayer r:embed="rId3">
                    <a14:imgEffect>
                      <a14:backgroundRemoval t="9890" b="89744" l="10000" r="95250"/>
                    </a14:imgEffect>
                  </a14:imgLayer>
                </a14:imgProps>
              </a:ext>
              <a:ext uri="{28A0092B-C50C-407E-A947-70E740481C1C}">
                <a14:useLocalDpi xmlns:a14="http://schemas.microsoft.com/office/drawing/2010/main" val="0"/>
              </a:ext>
            </a:extLst>
          </a:blip>
          <a:srcRect/>
          <a:stretch>
            <a:fillRect/>
          </a:stretch>
        </p:blipFill>
        <p:spPr bwMode="auto">
          <a:xfrm>
            <a:off x="2033905" y="1694180"/>
            <a:ext cx="5076190" cy="3469640"/>
          </a:xfrm>
          <a:prstGeom prst="rect">
            <a:avLst/>
          </a:prstGeom>
          <a:noFill/>
          <a:ln>
            <a:noFill/>
          </a:ln>
        </p:spPr>
      </p:pic>
      <p:sp>
        <p:nvSpPr>
          <p:cNvPr id="2" name="Title 1"/>
          <p:cNvSpPr>
            <a:spLocks noGrp="1"/>
          </p:cNvSpPr>
          <p:nvPr>
            <p:ph type="title"/>
          </p:nvPr>
        </p:nvSpPr>
        <p:spPr/>
        <p:txBody>
          <a:bodyPr/>
          <a:lstStyle/>
          <a:p>
            <a:r>
              <a:rPr lang="en-US" dirty="0" smtClean="0"/>
              <a:t>The Context</a:t>
            </a:r>
            <a:endParaRPr lang="en-US" dirty="0"/>
          </a:p>
        </p:txBody>
      </p:sp>
      <p:sp>
        <p:nvSpPr>
          <p:cNvPr id="3" name="Content Placeholder 2"/>
          <p:cNvSpPr>
            <a:spLocks noGrp="1"/>
          </p:cNvSpPr>
          <p:nvPr>
            <p:ph idx="4294967295"/>
          </p:nvPr>
        </p:nvSpPr>
        <p:spPr>
          <a:xfrm>
            <a:off x="683568" y="1556792"/>
            <a:ext cx="8229600" cy="4525963"/>
          </a:xfrm>
        </p:spPr>
        <p:txBody>
          <a:bodyPr/>
          <a:lstStyle/>
          <a:p>
            <a:r>
              <a:rPr lang="en-US" dirty="0" smtClean="0"/>
              <a:t>Air Travel increasing and life-styles developing which are dependent on air travel</a:t>
            </a:r>
          </a:p>
          <a:p>
            <a:r>
              <a:rPr lang="en-US" dirty="0" smtClean="0"/>
              <a:t>Air travel is unsustainable for a number of reasons:</a:t>
            </a:r>
          </a:p>
          <a:p>
            <a:pPr lvl="1"/>
            <a:r>
              <a:rPr lang="en-US" dirty="0" smtClean="0"/>
              <a:t>Fuel consumption</a:t>
            </a:r>
          </a:p>
          <a:p>
            <a:pPr lvl="1"/>
            <a:r>
              <a:rPr lang="en-US" dirty="0" smtClean="0"/>
              <a:t>Emissions at high levels</a:t>
            </a:r>
          </a:p>
          <a:p>
            <a:pPr lvl="1"/>
            <a:r>
              <a:rPr lang="en-US" dirty="0" smtClean="0"/>
              <a:t>The costs not reflecting its externalities</a:t>
            </a:r>
          </a:p>
          <a:p>
            <a:pPr lvl="1"/>
            <a:r>
              <a:rPr lang="en-US" dirty="0" smtClean="0"/>
              <a:t>Encouraging ever-longer and more frequent trips</a:t>
            </a:r>
            <a:endParaRPr lang="en-US" dirty="0"/>
          </a:p>
        </p:txBody>
      </p:sp>
    </p:spTree>
    <p:extLst>
      <p:ext uri="{BB962C8B-B14F-4D97-AF65-F5344CB8AC3E}">
        <p14:creationId xmlns:p14="http://schemas.microsoft.com/office/powerpoint/2010/main" val="166603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xit" presetSubtype="0" fill="hold" nodeType="clickEffect">
                                  <p:stCondLst>
                                    <p:cond delay="0"/>
                                  </p:stCondLst>
                                  <p:childTnLst>
                                    <p:anim calcmode="lin" valueType="num">
                                      <p:cBhvr>
                                        <p:cTn id="32" dur="1000"/>
                                        <p:tgtEl>
                                          <p:spTgt spid="4"/>
                                        </p:tgtEl>
                                        <p:attrNameLst>
                                          <p:attrName>ppt_w</p:attrName>
                                        </p:attrNameLst>
                                      </p:cBhvr>
                                      <p:tavLst>
                                        <p:tav tm="0">
                                          <p:val>
                                            <p:strVal val="ppt_w"/>
                                          </p:val>
                                        </p:tav>
                                        <p:tav tm="100000">
                                          <p:val>
                                            <p:fltVal val="0"/>
                                          </p:val>
                                        </p:tav>
                                      </p:tavLst>
                                    </p:anim>
                                    <p:anim calcmode="lin" valueType="num">
                                      <p:cBhvr>
                                        <p:cTn id="33" dur="1000"/>
                                        <p:tgtEl>
                                          <p:spTgt spid="4"/>
                                        </p:tgtEl>
                                        <p:attrNameLst>
                                          <p:attrName>ppt_h</p:attrName>
                                        </p:attrNameLst>
                                      </p:cBhvr>
                                      <p:tavLst>
                                        <p:tav tm="0">
                                          <p:val>
                                            <p:strVal val="ppt_h"/>
                                          </p:val>
                                        </p:tav>
                                        <p:tav tm="100000">
                                          <p:val>
                                            <p:fltVal val="0"/>
                                          </p:val>
                                        </p:tav>
                                      </p:tavLst>
                                    </p:anim>
                                    <p:anim calcmode="lin" valueType="num">
                                      <p:cBhvr>
                                        <p:cTn id="34" dur="1000"/>
                                        <p:tgtEl>
                                          <p:spTgt spid="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 dur="1000"/>
                                        <p:tgtEl>
                                          <p:spTgt spid="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58600963"/>
              </p:ext>
            </p:extLst>
          </p:nvPr>
        </p:nvGraphicFramePr>
        <p:xfrm>
          <a:off x="107504" y="19348"/>
          <a:ext cx="9036496" cy="67220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urrentPic" descr="nternational passengers queue to board Eurostar trains at St Pancras Station as airlines continue to ground aircarft due to volcanic dust in the atmosphere on April 18, 2010 in London, England. All flights in and out of Britain's airports have been grounded due to a plume of volcanic ash drifting across northern Europe from an eruption in Iceland."/>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8640"/>
            <a:ext cx="4168561" cy="6581165"/>
          </a:xfrm>
          <a:prstGeom prst="rect">
            <a:avLst/>
          </a:prstGeom>
          <a:noFill/>
          <a:ln>
            <a:noFill/>
          </a:ln>
        </p:spPr>
      </p:pic>
    </p:spTree>
    <p:extLst>
      <p:ext uri="{BB962C8B-B14F-4D97-AF65-F5344CB8AC3E}">
        <p14:creationId xmlns:p14="http://schemas.microsoft.com/office/powerpoint/2010/main" val="2086765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g_hi" descr="http://t0.gstatic.com/images?q=tbn:ANd9GcRULUAndmQBmvVcJwVPYQhFvsBnunCINiNB4EodmzrHJPF779Et"/>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4824536"/>
          </a:xfrm>
          <a:prstGeom prst="rect">
            <a:avLst/>
          </a:prstGeom>
          <a:noFill/>
          <a:ln>
            <a:noFill/>
          </a:ln>
        </p:spPr>
      </p:pic>
    </p:spTree>
    <p:extLst>
      <p:ext uri="{BB962C8B-B14F-4D97-AF65-F5344CB8AC3E}">
        <p14:creationId xmlns:p14="http://schemas.microsoft.com/office/powerpoint/2010/main" val="2650728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alais travellers "/>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8208912" cy="5832648"/>
          </a:xfrm>
          <a:prstGeom prst="rect">
            <a:avLst/>
          </a:prstGeom>
          <a:noFill/>
          <a:ln>
            <a:noFill/>
          </a:ln>
        </p:spPr>
      </p:pic>
    </p:spTree>
    <p:extLst>
      <p:ext uri="{BB962C8B-B14F-4D97-AF65-F5344CB8AC3E}">
        <p14:creationId xmlns:p14="http://schemas.microsoft.com/office/powerpoint/2010/main" val="503507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476673"/>
            <a:ext cx="7632848" cy="5509200"/>
          </a:xfrm>
          <a:prstGeom prst="rect">
            <a:avLst/>
          </a:prstGeom>
        </p:spPr>
        <p:txBody>
          <a:bodyPr wrap="square">
            <a:spAutoFit/>
          </a:bodyPr>
          <a:lstStyle/>
          <a:p>
            <a:r>
              <a:rPr lang="en-US" sz="3200" i="1" dirty="0" smtClean="0"/>
              <a:t>…there </a:t>
            </a:r>
            <a:r>
              <a:rPr lang="en-US" sz="3200" i="1" dirty="0"/>
              <a:t>is no decent ferry service from Scandinavia to the UK. Just three sailings a week to Esbjerg in Denmark and that's over 1000km from where I live in Sweden. There used to be ferries to </a:t>
            </a:r>
            <a:r>
              <a:rPr lang="en-US" sz="3200" i="1" dirty="0" err="1"/>
              <a:t>Gothenberg</a:t>
            </a:r>
            <a:r>
              <a:rPr lang="en-US" sz="3200" i="1" dirty="0"/>
              <a:t> in Sweden and Stavanger in Norway, but they closed because they couldn't compete against cheap air travel. </a:t>
            </a:r>
            <a:r>
              <a:rPr lang="en-US" sz="3200" i="1" dirty="0" smtClean="0"/>
              <a:t>…  </a:t>
            </a:r>
            <a:r>
              <a:rPr lang="en-US" sz="3200" i="1" dirty="0"/>
              <a:t>If this crisis leads to a reopening of the ferry routes I will be extremely happy!</a:t>
            </a:r>
          </a:p>
        </p:txBody>
      </p:sp>
    </p:spTree>
    <p:extLst>
      <p:ext uri="{BB962C8B-B14F-4D97-AF65-F5344CB8AC3E}">
        <p14:creationId xmlns:p14="http://schemas.microsoft.com/office/powerpoint/2010/main" val="1573224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20688"/>
            <a:ext cx="6840760" cy="1077218"/>
          </a:xfrm>
          <a:prstGeom prst="rect">
            <a:avLst/>
          </a:prstGeom>
        </p:spPr>
        <p:txBody>
          <a:bodyPr wrap="square">
            <a:spAutoFit/>
          </a:bodyPr>
          <a:lstStyle/>
          <a:p>
            <a:r>
              <a:rPr lang="en-US" sz="3200" i="1" dirty="0">
                <a:latin typeface="Calibri"/>
                <a:cs typeface="Calibri"/>
              </a:rPr>
              <a:t>I would like to have more fast trains and better connections on trains</a:t>
            </a:r>
          </a:p>
        </p:txBody>
      </p:sp>
      <p:sp>
        <p:nvSpPr>
          <p:cNvPr id="3" name="Rectangle 2"/>
          <p:cNvSpPr/>
          <p:nvPr/>
        </p:nvSpPr>
        <p:spPr>
          <a:xfrm>
            <a:off x="971600" y="2274838"/>
            <a:ext cx="7128792" cy="4031873"/>
          </a:xfrm>
          <a:prstGeom prst="rect">
            <a:avLst/>
          </a:prstGeom>
        </p:spPr>
        <p:txBody>
          <a:bodyPr wrap="square">
            <a:spAutoFit/>
          </a:bodyPr>
          <a:lstStyle/>
          <a:p>
            <a:r>
              <a:rPr lang="en-US" sz="3200" dirty="0">
                <a:latin typeface="Calibri"/>
                <a:cs typeface="Calibri"/>
              </a:rPr>
              <a:t> </a:t>
            </a:r>
            <a:r>
              <a:rPr lang="en-US" sz="3200" i="1" dirty="0">
                <a:latin typeface="Calibri"/>
                <a:cs typeface="Calibri"/>
              </a:rPr>
              <a:t>Involved night train from Berlin to Basel  5 hours waiting in Basel because </a:t>
            </a:r>
            <a:r>
              <a:rPr lang="en-US" sz="3200" i="1" dirty="0" err="1">
                <a:latin typeface="Calibri"/>
                <a:cs typeface="Calibri"/>
              </a:rPr>
              <a:t>swiss</a:t>
            </a:r>
            <a:r>
              <a:rPr lang="en-US" sz="3200" i="1" dirty="0">
                <a:latin typeface="Calibri"/>
                <a:cs typeface="Calibri"/>
              </a:rPr>
              <a:t> railway would not authorize me to board a train without a booking for this train.  4 Trains Basel-Bern-Brig-Milan-Pavia (final destination).   had to pay around 230 euro for the trip compared to around 30 euros for the air ticket.</a:t>
            </a:r>
          </a:p>
        </p:txBody>
      </p:sp>
    </p:spTree>
    <p:extLst>
      <p:ext uri="{BB962C8B-B14F-4D97-AF65-F5344CB8AC3E}">
        <p14:creationId xmlns:p14="http://schemas.microsoft.com/office/powerpoint/2010/main" val="4177931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620713"/>
            <a:ext cx="8229600" cy="5505450"/>
          </a:xfrm>
        </p:spPr>
        <p:txBody>
          <a:bodyPr/>
          <a:lstStyle/>
          <a:p>
            <a:pPr>
              <a:buFont typeface="Arial" charset="0"/>
              <a:buNone/>
            </a:pPr>
            <a:r>
              <a:rPr lang="en-GB" i="1" dirty="0" smtClean="0"/>
              <a:t>Rebooked to flight, which was cancelled again, rebooked again and hope now to get back to Glasgow tomorrow (23/04). I didn't see any point starting to arrange train/ferry/</a:t>
            </a:r>
            <a:r>
              <a:rPr lang="en-GB" i="1" dirty="0" err="1" smtClean="0"/>
              <a:t>etc</a:t>
            </a:r>
            <a:r>
              <a:rPr lang="en-GB" i="1" dirty="0" smtClean="0"/>
              <a:t> at this moment, but I would have gone for an overland alternative eventually had the flight bans taken much longer than this week.</a:t>
            </a:r>
            <a:endParaRPr lang="en-GB" dirty="0" smtClean="0"/>
          </a:p>
          <a:p>
            <a:pPr>
              <a:buFont typeface="Arial" charset="0"/>
              <a:buNone/>
            </a:pPr>
            <a:endParaRPr lang="en-GB"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a:spLocks noGrp="1"/>
          </p:cNvSpPr>
          <p:nvPr>
            <p:ph type="title"/>
          </p:nvPr>
        </p:nvSpPr>
        <p:spPr/>
        <p:txBody>
          <a:bodyPr/>
          <a:lstStyle/>
          <a:p>
            <a:r>
              <a:rPr lang="en-GB" dirty="0" smtClean="0"/>
              <a:t>Who was Contacted</a:t>
            </a:r>
          </a:p>
        </p:txBody>
      </p:sp>
    </p:spTree>
    <p:extLst>
      <p:ext uri="{BB962C8B-B14F-4D97-AF65-F5344CB8AC3E}">
        <p14:creationId xmlns:p14="http://schemas.microsoft.com/office/powerpoint/2010/main" val="4005867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mtClean="0"/>
              <a:t>Difficult to contact</a:t>
            </a:r>
          </a:p>
        </p:txBody>
      </p:sp>
      <p:graphicFrame>
        <p:nvGraphicFramePr>
          <p:cNvPr id="34820" name="Object 4"/>
          <p:cNvGraphicFramePr>
            <a:graphicFrameLocks noChangeAspect="1"/>
          </p:cNvGraphicFramePr>
          <p:nvPr/>
        </p:nvGraphicFramePr>
        <p:xfrm>
          <a:off x="323850" y="1196975"/>
          <a:ext cx="8208963" cy="5589588"/>
        </p:xfrm>
        <a:graphic>
          <a:graphicData uri="http://schemas.openxmlformats.org/presentationml/2006/ole">
            <mc:AlternateContent xmlns:mc="http://schemas.openxmlformats.org/markup-compatibility/2006">
              <mc:Choice xmlns:v="urn:schemas-microsoft-com:vml" Requires="v">
                <p:oleObj spid="_x0000_s34845" name="Chart" r:id="rId4" imgW="6210300" imgH="3390900" progId="Excel.Chart.8">
                  <p:embed/>
                </p:oleObj>
              </mc:Choice>
              <mc:Fallback>
                <p:oleObj name="Chart" r:id="rId4" imgW="6210300" imgH="3390900"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196975"/>
                        <a:ext cx="8208963" cy="558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4" name="Rectangle 4"/>
          <p:cNvSpPr>
            <a:spLocks noGrp="1"/>
          </p:cNvSpPr>
          <p:nvPr>
            <p:ph type="title"/>
          </p:nvPr>
        </p:nvSpPr>
        <p:spPr/>
        <p:txBody>
          <a:bodyPr/>
          <a:lstStyle/>
          <a:p>
            <a:r>
              <a:rPr lang="en-GB" smtClean="0"/>
              <a:t>Unwilling to help</a:t>
            </a:r>
          </a:p>
        </p:txBody>
      </p:sp>
      <p:graphicFrame>
        <p:nvGraphicFramePr>
          <p:cNvPr id="61443" name="Object 3"/>
          <p:cNvGraphicFramePr>
            <a:graphicFrameLocks noGrp="1" noChangeAspect="1"/>
          </p:cNvGraphicFramePr>
          <p:nvPr>
            <p:ph idx="1"/>
          </p:nvPr>
        </p:nvGraphicFramePr>
        <p:xfrm>
          <a:off x="755650" y="1196975"/>
          <a:ext cx="7559675" cy="4837113"/>
        </p:xfrm>
        <a:graphic>
          <a:graphicData uri="http://schemas.openxmlformats.org/presentationml/2006/ole">
            <mc:AlternateContent xmlns:mc="http://schemas.openxmlformats.org/markup-compatibility/2006">
              <mc:Choice xmlns:v="urn:schemas-microsoft-com:vml" Requires="v">
                <p:oleObj spid="_x0000_s61468" name="Chart" r:id="rId4" imgW="4629302" imgH="2962351" progId="Excel.Chart.8">
                  <p:embed/>
                </p:oleObj>
              </mc:Choice>
              <mc:Fallback>
                <p:oleObj name="Chart" r:id="rId4" imgW="4629302" imgH="2962351" progId="Excel.Char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196975"/>
                        <a:ext cx="7559675" cy="483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Travel Disruption</a:t>
            </a:r>
            <a:endParaRPr lang="en-US" dirty="0"/>
          </a:p>
        </p:txBody>
      </p:sp>
      <p:sp>
        <p:nvSpPr>
          <p:cNvPr id="4" name="Content Placeholder 3"/>
          <p:cNvSpPr>
            <a:spLocks noGrp="1"/>
          </p:cNvSpPr>
          <p:nvPr>
            <p:ph idx="1"/>
          </p:nvPr>
        </p:nvSpPr>
        <p:spPr/>
        <p:txBody>
          <a:bodyPr/>
          <a:lstStyle/>
          <a:p>
            <a:r>
              <a:rPr lang="en-US" dirty="0" smtClean="0"/>
              <a:t>When journeys take longer or are not possible</a:t>
            </a:r>
          </a:p>
          <a:p>
            <a:r>
              <a:rPr lang="en-US" dirty="0" smtClean="0"/>
              <a:t>Resolutions: </a:t>
            </a:r>
          </a:p>
          <a:p>
            <a:pPr lvl="1"/>
            <a:r>
              <a:rPr lang="en-US" dirty="0" smtClean="0"/>
              <a:t>Temporal: </a:t>
            </a:r>
            <a:r>
              <a:rPr lang="en-US" dirty="0" smtClean="0"/>
              <a:t>take longer, change time/frequency</a:t>
            </a:r>
            <a:endParaRPr lang="en-US" dirty="0" smtClean="0"/>
          </a:p>
          <a:p>
            <a:pPr lvl="1"/>
            <a:r>
              <a:rPr lang="en-US" dirty="0" smtClean="0"/>
              <a:t>Spatial</a:t>
            </a:r>
            <a:r>
              <a:rPr lang="en-US" dirty="0" smtClean="0"/>
              <a:t>: change origin, destination or route</a:t>
            </a:r>
          </a:p>
          <a:p>
            <a:pPr lvl="1"/>
            <a:r>
              <a:rPr lang="en-US" dirty="0" smtClean="0"/>
              <a:t>Modal: change mode</a:t>
            </a:r>
          </a:p>
          <a:p>
            <a:pPr lvl="1"/>
            <a:r>
              <a:rPr lang="en-US" dirty="0" smtClean="0"/>
              <a:t>Delegation: someone else fulfills commitments</a:t>
            </a:r>
          </a:p>
          <a:p>
            <a:r>
              <a:rPr lang="en-US" dirty="0" smtClean="0"/>
              <a:t>Resilience requires redundancy of resources</a:t>
            </a:r>
            <a:endParaRPr lang="en-US" dirty="0"/>
          </a:p>
        </p:txBody>
      </p:sp>
    </p:spTree>
    <p:extLst>
      <p:ext uri="{BB962C8B-B14F-4D97-AF65-F5344CB8AC3E}">
        <p14:creationId xmlns:p14="http://schemas.microsoft.com/office/powerpoint/2010/main" val="5441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GB" sz="4000" smtClean="0"/>
              <a:t>Found Alternative Travel Arrangements</a:t>
            </a:r>
          </a:p>
        </p:txBody>
      </p:sp>
      <p:graphicFrame>
        <p:nvGraphicFramePr>
          <p:cNvPr id="60419" name="Object 3"/>
          <p:cNvGraphicFramePr>
            <a:graphicFrameLocks noGrp="1" noChangeAspect="1"/>
          </p:cNvGraphicFramePr>
          <p:nvPr>
            <p:ph idx="1"/>
          </p:nvPr>
        </p:nvGraphicFramePr>
        <p:xfrm>
          <a:off x="755650" y="1601788"/>
          <a:ext cx="6550025" cy="3879850"/>
        </p:xfrm>
        <a:graphic>
          <a:graphicData uri="http://schemas.openxmlformats.org/presentationml/2006/ole">
            <mc:AlternateContent xmlns:mc="http://schemas.openxmlformats.org/markup-compatibility/2006">
              <mc:Choice xmlns:v="urn:schemas-microsoft-com:vml" Requires="v">
                <p:oleObj spid="_x0000_s60443" name="Chart" r:id="rId4" imgW="5467502" imgH="3238500" progId="Excel.Chart.8">
                  <p:embed/>
                </p:oleObj>
              </mc:Choice>
              <mc:Fallback>
                <p:oleObj name="Chart" r:id="rId4" imgW="5467502" imgH="3238500" progId="Excel.Char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601788"/>
                        <a:ext cx="6550025" cy="387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GB" sz="4000" smtClean="0"/>
              <a:t>Found Alternative Travel Arrangements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2114670"/>
              </p:ext>
            </p:extLst>
          </p:nvPr>
        </p:nvGraphicFramePr>
        <p:xfrm>
          <a:off x="755576" y="1484784"/>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9494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Problems</a:t>
            </a:r>
            <a:endParaRPr lang="en-US" dirty="0"/>
          </a:p>
        </p:txBody>
      </p:sp>
      <p:sp>
        <p:nvSpPr>
          <p:cNvPr id="3" name="Content Placeholder 2"/>
          <p:cNvSpPr>
            <a:spLocks noGrp="1"/>
          </p:cNvSpPr>
          <p:nvPr>
            <p:ph idx="1"/>
          </p:nvPr>
        </p:nvSpPr>
        <p:spPr>
          <a:xfrm>
            <a:off x="914400" y="908720"/>
            <a:ext cx="8229600" cy="4525963"/>
          </a:xfrm>
        </p:spPr>
        <p:txBody>
          <a:bodyPr/>
          <a:lstStyle/>
          <a:p>
            <a:r>
              <a:rPr lang="en-US" dirty="0" smtClean="0"/>
              <a:t>Sent </a:t>
            </a:r>
            <a:r>
              <a:rPr lang="en-US" dirty="0" smtClean="0"/>
              <a:t>Information:</a:t>
            </a:r>
          </a:p>
          <a:p>
            <a:pPr lvl="1"/>
            <a:r>
              <a:rPr lang="en-US" sz="2400" dirty="0" smtClean="0"/>
              <a:t>Not available</a:t>
            </a:r>
          </a:p>
          <a:p>
            <a:pPr lvl="1"/>
            <a:r>
              <a:rPr lang="en-US" sz="2400" dirty="0" smtClean="0"/>
              <a:t>Inconsistent</a:t>
            </a:r>
            <a:endParaRPr lang="en-US" sz="2400" dirty="0" smtClean="0"/>
          </a:p>
          <a:p>
            <a:pPr lvl="1"/>
            <a:r>
              <a:rPr lang="en-US" sz="2400" dirty="0" smtClean="0"/>
              <a:t>Inaccurate</a:t>
            </a:r>
          </a:p>
          <a:p>
            <a:pPr lvl="1"/>
            <a:r>
              <a:rPr lang="en-US" sz="2400" dirty="0" smtClean="0"/>
              <a:t>Changing </a:t>
            </a:r>
          </a:p>
          <a:p>
            <a:r>
              <a:rPr lang="en-US" dirty="0" smtClean="0"/>
              <a:t>Receiving Information:</a:t>
            </a:r>
          </a:p>
          <a:p>
            <a:pPr lvl="1"/>
            <a:r>
              <a:rPr lang="en-US" sz="2400" dirty="0" smtClean="0"/>
              <a:t>Finding contact details</a:t>
            </a:r>
          </a:p>
          <a:p>
            <a:pPr lvl="1"/>
            <a:r>
              <a:rPr lang="en-US" sz="2400" dirty="0" smtClean="0"/>
              <a:t>Language</a:t>
            </a:r>
          </a:p>
          <a:p>
            <a:pPr lvl="1"/>
            <a:r>
              <a:rPr lang="en-US" sz="2400" dirty="0" smtClean="0"/>
              <a:t>Telephones expensive</a:t>
            </a:r>
          </a:p>
          <a:p>
            <a:pPr lvl="1"/>
            <a:r>
              <a:rPr lang="en-US" sz="2400" dirty="0" smtClean="0"/>
              <a:t>People </a:t>
            </a:r>
            <a:r>
              <a:rPr lang="en-US" sz="2400" dirty="0"/>
              <a:t>without laptops (queuing in hotels</a:t>
            </a:r>
            <a:r>
              <a:rPr lang="en-US" sz="2400" dirty="0" smtClean="0"/>
              <a:t>)</a:t>
            </a:r>
          </a:p>
          <a:p>
            <a:pPr lvl="1"/>
            <a:r>
              <a:rPr lang="en-US" sz="2400" dirty="0" smtClean="0"/>
              <a:t>Different time zones</a:t>
            </a:r>
            <a:endParaRPr lang="en-US" sz="2400" dirty="0"/>
          </a:p>
          <a:p>
            <a:pPr lvl="1"/>
            <a:endParaRPr lang="en-US" dirty="0"/>
          </a:p>
        </p:txBody>
      </p:sp>
    </p:spTree>
    <p:extLst>
      <p:ext uri="{BB962C8B-B14F-4D97-AF65-F5344CB8AC3E}">
        <p14:creationId xmlns:p14="http://schemas.microsoft.com/office/powerpoint/2010/main" val="1674494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p:txBody>
          <a:bodyPr/>
          <a:lstStyle/>
          <a:p>
            <a:pPr>
              <a:buFont typeface="Arial" charset="0"/>
              <a:buNone/>
            </a:pPr>
            <a:r>
              <a:rPr lang="en-GB" i="1" smtClean="0"/>
              <a:t>Too much emphasis placed on internet - some people either because of age, access, could not use internet.  Websites crashed.  Mobile phones v expensive to use abroad ... for both sender and recipient of call.  Lack of information caused high stress.</a:t>
            </a:r>
            <a:endParaRPr lang="en-GB" smtClean="0"/>
          </a:p>
          <a:p>
            <a:pPr>
              <a:buFont typeface="Arial" charset="0"/>
              <a:buNone/>
            </a:pPr>
            <a:endParaRPr lang="en-GB"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57200" y="476250"/>
            <a:ext cx="8229600" cy="5649913"/>
          </a:xfrm>
        </p:spPr>
        <p:txBody>
          <a:bodyPr/>
          <a:lstStyle/>
          <a:p>
            <a:pPr>
              <a:buFont typeface="Arial" charset="0"/>
              <a:buNone/>
            </a:pPr>
            <a:r>
              <a:rPr lang="en-GB" i="1" smtClean="0"/>
              <a:t>Everybody said use the internet -don't turn up- but there were queues to get to computers and the sites were obstructive or crashed or had out of date information on them. we spent a fortune on mobile phone coast (calls and internet) as roaming costs are high and you had to go through the whole 'press 1 for..' thing first. often we just got cut off.</a:t>
            </a:r>
            <a:endParaRPr lang="en-GB" smtClean="0"/>
          </a:p>
          <a:p>
            <a:pPr>
              <a:buFont typeface="Arial" charset="0"/>
              <a:buNone/>
            </a:pPr>
            <a:endParaRPr lang="en-GB"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E76515FD-F7B0-D948-B907-A91C56A2ED48}" type="slidenum">
              <a:rPr lang="en-GB" sz="1400">
                <a:effectLst>
                  <a:outerShdw blurRad="38100" dist="38100" dir="2700000" algn="tl">
                    <a:srgbClr val="DDDDDD"/>
                  </a:outerShdw>
                </a:effectLst>
              </a:rPr>
              <a:pPr algn="r" eaLnBrk="1" hangingPunct="1"/>
              <a:t>35</a:t>
            </a:fld>
            <a:endParaRPr lang="en-GB" sz="1400">
              <a:effectLst>
                <a:outerShdw blurRad="38100" dist="38100" dir="2700000" algn="tl">
                  <a:srgbClr val="DDDDDD"/>
                </a:outerShdw>
              </a:effectLst>
            </a:endParaRPr>
          </a:p>
        </p:txBody>
      </p:sp>
      <p:graphicFrame>
        <p:nvGraphicFramePr>
          <p:cNvPr id="23555" name="Object 3"/>
          <p:cNvGraphicFramePr>
            <a:graphicFrameLocks noChangeAspect="1"/>
          </p:cNvGraphicFramePr>
          <p:nvPr>
            <p:extLst>
              <p:ext uri="{D42A27DB-BD31-4B8C-83A1-F6EECF244321}">
                <p14:modId xmlns:p14="http://schemas.microsoft.com/office/powerpoint/2010/main" val="3516822395"/>
              </p:ext>
            </p:extLst>
          </p:nvPr>
        </p:nvGraphicFramePr>
        <p:xfrm>
          <a:off x="1160463" y="292100"/>
          <a:ext cx="5027612" cy="6310313"/>
        </p:xfrm>
        <a:graphic>
          <a:graphicData uri="http://schemas.openxmlformats.org/presentationml/2006/ole">
            <mc:AlternateContent xmlns:mc="http://schemas.openxmlformats.org/markup-compatibility/2006">
              <mc:Choice xmlns:v="urn:schemas-microsoft-com:vml" Requires="v">
                <p:oleObj spid="_x0000_s72720" name="Chart" r:id="rId3" imgW="2933700" imgH="3683000" progId="Excel.Chart.8">
                  <p:embed/>
                </p:oleObj>
              </mc:Choice>
              <mc:Fallback>
                <p:oleObj name="Chart" r:id="rId3" imgW="2933700" imgH="3683000" progId="Excel.Chart.8">
                  <p:embed/>
                  <p:pic>
                    <p:nvPicPr>
                      <p:cNvPr id="0" name=""/>
                      <p:cNvPicPr>
                        <a:picLocks noChangeAspect="1" noChangeArrowheads="1"/>
                      </p:cNvPicPr>
                      <p:nvPr/>
                    </p:nvPicPr>
                    <p:blipFill>
                      <a:blip r:embed="rId4"/>
                      <a:srcRect/>
                      <a:stretch>
                        <a:fillRect/>
                      </a:stretch>
                    </p:blipFill>
                    <p:spPr bwMode="auto">
                      <a:xfrm>
                        <a:off x="1160463" y="292100"/>
                        <a:ext cx="5027612"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71336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111177FF-3B52-EA45-B45F-80BD2A6FEC2D}" type="slidenum">
              <a:rPr lang="en-GB" sz="1400">
                <a:effectLst>
                  <a:outerShdw blurRad="38100" dist="38100" dir="2700000" algn="tl">
                    <a:srgbClr val="DDDDDD"/>
                  </a:outerShdw>
                </a:effectLst>
              </a:rPr>
              <a:pPr algn="r" eaLnBrk="1" hangingPunct="1"/>
              <a:t>36</a:t>
            </a:fld>
            <a:endParaRPr lang="en-GB" sz="1400">
              <a:effectLst>
                <a:outerShdw blurRad="38100" dist="38100" dir="2700000" algn="tl">
                  <a:srgbClr val="DDDDDD"/>
                </a:outerShdw>
              </a:effectLst>
            </a:endParaRPr>
          </a:p>
        </p:txBody>
      </p:sp>
      <p:graphicFrame>
        <p:nvGraphicFramePr>
          <p:cNvPr id="24579" name="Object 3"/>
          <p:cNvGraphicFramePr>
            <a:graphicFrameLocks noGrp="1" noChangeAspect="1"/>
          </p:cNvGraphicFramePr>
          <p:nvPr>
            <p:ph sz="half" idx="4294967295"/>
            <p:extLst>
              <p:ext uri="{D42A27DB-BD31-4B8C-83A1-F6EECF244321}">
                <p14:modId xmlns:p14="http://schemas.microsoft.com/office/powerpoint/2010/main" val="756377630"/>
              </p:ext>
            </p:extLst>
          </p:nvPr>
        </p:nvGraphicFramePr>
        <p:xfrm>
          <a:off x="539552" y="32544"/>
          <a:ext cx="8760259" cy="5688632"/>
        </p:xfrm>
        <a:graphic>
          <a:graphicData uri="http://schemas.openxmlformats.org/presentationml/2006/ole">
            <mc:AlternateContent xmlns:mc="http://schemas.openxmlformats.org/markup-compatibility/2006">
              <mc:Choice xmlns:v="urn:schemas-microsoft-com:vml" Requires="v">
                <p:oleObj spid="_x0000_s73745" name="Chart" r:id="rId3" imgW="4248302" imgH="3390900" progId="Excel.Chart.8">
                  <p:embed/>
                </p:oleObj>
              </mc:Choice>
              <mc:Fallback>
                <p:oleObj name="Chart" r:id="rId3" imgW="4248302" imgH="3390900" progId="Excel.Chart.8">
                  <p:embed/>
                  <p:pic>
                    <p:nvPicPr>
                      <p:cNvPr id="0" name=""/>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539552" y="32544"/>
                        <a:ext cx="8760259" cy="56886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88630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231A771-DBB1-5F4A-979F-A6D08EF7923F}" type="slidenum">
              <a:rPr lang="en-GB" sz="1400">
                <a:effectLst>
                  <a:outerShdw blurRad="38100" dist="38100" dir="2700000" algn="tl">
                    <a:srgbClr val="DDDDDD"/>
                  </a:outerShdw>
                </a:effectLst>
              </a:rPr>
              <a:pPr algn="r" eaLnBrk="1" hangingPunct="1"/>
              <a:t>37</a:t>
            </a:fld>
            <a:endParaRPr lang="en-GB" sz="1400">
              <a:effectLst>
                <a:outerShdw blurRad="38100" dist="38100" dir="2700000" algn="tl">
                  <a:srgbClr val="DDDDDD"/>
                </a:outerShdw>
              </a:effectLst>
            </a:endParaRPr>
          </a:p>
        </p:txBody>
      </p:sp>
      <p:graphicFrame>
        <p:nvGraphicFramePr>
          <p:cNvPr id="25603" name="Object 3"/>
          <p:cNvGraphicFramePr>
            <a:graphicFrameLocks noGrp="1" noChangeAspect="1"/>
          </p:cNvGraphicFramePr>
          <p:nvPr>
            <p:ph idx="4294967295"/>
            <p:extLst>
              <p:ext uri="{D42A27DB-BD31-4B8C-83A1-F6EECF244321}">
                <p14:modId xmlns:p14="http://schemas.microsoft.com/office/powerpoint/2010/main" val="1292576967"/>
              </p:ext>
            </p:extLst>
          </p:nvPr>
        </p:nvGraphicFramePr>
        <p:xfrm>
          <a:off x="539552" y="0"/>
          <a:ext cx="8604448" cy="5832475"/>
        </p:xfrm>
        <a:graphic>
          <a:graphicData uri="http://schemas.openxmlformats.org/presentationml/2006/ole">
            <mc:AlternateContent xmlns:mc="http://schemas.openxmlformats.org/markup-compatibility/2006">
              <mc:Choice xmlns:v="urn:schemas-microsoft-com:vml" Requires="v">
                <p:oleObj spid="_x0000_s74769" name="Chart" r:id="rId4" imgW="6467551" imgH="3924300" progId="Excel.Chart.8">
                  <p:embed/>
                </p:oleObj>
              </mc:Choice>
              <mc:Fallback>
                <p:oleObj name="Chart" r:id="rId4" imgW="6467551" imgH="39243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0"/>
                        <a:ext cx="8604448" cy="58324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30390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35833623"/>
              </p:ext>
            </p:extLst>
          </p:nvPr>
        </p:nvGraphicFramePr>
        <p:xfrm>
          <a:off x="683568" y="764704"/>
          <a:ext cx="8064896" cy="558008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67544" y="0"/>
            <a:ext cx="8229600" cy="1143000"/>
          </a:xfrm>
        </p:spPr>
        <p:txBody>
          <a:bodyPr/>
          <a:lstStyle/>
          <a:p>
            <a:r>
              <a:rPr lang="en-GB" dirty="0" smtClean="0"/>
              <a:t>Opinions</a:t>
            </a:r>
            <a:endParaRPr lang="en-GB" dirty="0"/>
          </a:p>
        </p:txBody>
      </p:sp>
    </p:spTree>
    <p:extLst>
      <p:ext uri="{BB962C8B-B14F-4D97-AF65-F5344CB8AC3E}">
        <p14:creationId xmlns:p14="http://schemas.microsoft.com/office/powerpoint/2010/main" val="795073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b="1" dirty="0" smtClean="0"/>
              <a:t>Consequences</a:t>
            </a:r>
            <a:endParaRPr lang="en-GB" b="1" dirty="0" smtClean="0"/>
          </a:p>
        </p:txBody>
      </p:sp>
      <p:sp>
        <p:nvSpPr>
          <p:cNvPr id="43010" name="Content Placeholder 2"/>
          <p:cNvSpPr>
            <a:spLocks noGrp="1"/>
          </p:cNvSpPr>
          <p:nvPr>
            <p:ph idx="1"/>
          </p:nvPr>
        </p:nvSpPr>
        <p:spPr/>
        <p:txBody>
          <a:bodyPr/>
          <a:lstStyle/>
          <a:p>
            <a:r>
              <a:rPr lang="en-GB" dirty="0" smtClean="0"/>
              <a:t>Delayed passengers ...</a:t>
            </a:r>
          </a:p>
          <a:p>
            <a:pPr lvl="1"/>
            <a:r>
              <a:rPr lang="en-GB" dirty="0" smtClean="0"/>
              <a:t>missed appointments, exams, weddings, work </a:t>
            </a:r>
          </a:p>
          <a:p>
            <a:r>
              <a:rPr lang="en-GB" dirty="0" smtClean="0"/>
              <a:t>Back at home .....</a:t>
            </a:r>
          </a:p>
          <a:p>
            <a:pPr lvl="1"/>
            <a:r>
              <a:rPr lang="en-GB" dirty="0" smtClean="0"/>
              <a:t>Friends fed pets</a:t>
            </a:r>
          </a:p>
          <a:p>
            <a:pPr lvl="1"/>
            <a:r>
              <a:rPr lang="en-GB" dirty="0" smtClean="0"/>
              <a:t>Partners coped with childcare</a:t>
            </a:r>
          </a:p>
          <a:p>
            <a:pPr lvl="1"/>
            <a:r>
              <a:rPr lang="en-GB" dirty="0" smtClean="0"/>
              <a:t>Colleagues </a:t>
            </a:r>
            <a:r>
              <a:rPr lang="en-GB" dirty="0" smtClean="0"/>
              <a:t>stood </a:t>
            </a:r>
            <a:r>
              <a:rPr lang="en-GB" dirty="0" smtClean="0"/>
              <a:t>in </a:t>
            </a:r>
          </a:p>
          <a:p>
            <a:pPr>
              <a:buFont typeface="Arial" charset="0"/>
              <a:buNone/>
            </a:pPr>
            <a:endParaRPr lang="en-GB" dirty="0" smtClean="0"/>
          </a:p>
          <a:p>
            <a:pPr lvl="1"/>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6652022" cy="4965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b="1" dirty="0" smtClean="0"/>
              <a:t>Stages of Disruption</a:t>
            </a:r>
            <a:endParaRPr lang="en-GB" b="1" dirty="0"/>
          </a:p>
        </p:txBody>
      </p:sp>
      <p:sp>
        <p:nvSpPr>
          <p:cNvPr id="6" name="Up Arrow 5"/>
          <p:cNvSpPr/>
          <p:nvPr/>
        </p:nvSpPr>
        <p:spPr>
          <a:xfrm rot="20391636">
            <a:off x="1787348" y="3505054"/>
            <a:ext cx="457200" cy="636905"/>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100019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683568" y="908720"/>
            <a:ext cx="8281045" cy="5644480"/>
          </a:xfrm>
        </p:spPr>
        <p:txBody>
          <a:bodyPr/>
          <a:lstStyle/>
          <a:p>
            <a:pPr marL="0" indent="0">
              <a:buNone/>
            </a:pPr>
            <a:r>
              <a:rPr lang="en-GB" i="1" dirty="0" smtClean="0"/>
              <a:t>The biggest problems were not for me but for my family and colleagues. I'm staying with friends, have a hire car at my disposal, and am actually having a very nice time. But my wife is having to manage the children and her job on her own, she has had to cancel a trip she was going to make ... since I'm not there to take care of the children and my colleagues have had to cover for me which is of course extra work for them.</a:t>
            </a:r>
            <a:endParaRPr lang="en-GB"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78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2656" y="0"/>
            <a:ext cx="11029764" cy="6865600"/>
          </a:xfrm>
          <a:prstGeom prst="rect">
            <a:avLst/>
          </a:prstGeom>
          <a:solidFill>
            <a:schemeClr val="accent1">
              <a:alpha val="0"/>
            </a:schemeClr>
          </a:solidFill>
          <a:ln>
            <a:noFill/>
          </a:ln>
          <a:effectLst/>
        </p:spPr>
      </p:pic>
    </p:spTree>
    <p:extLst>
      <p:ext uri="{BB962C8B-B14F-4D97-AF65-F5344CB8AC3E}">
        <p14:creationId xmlns:p14="http://schemas.microsoft.com/office/powerpoint/2010/main" val="3143431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Conclusions: Ash Cloud</a:t>
            </a:r>
            <a:endParaRPr lang="en-GB" dirty="0"/>
          </a:p>
        </p:txBody>
      </p:sp>
      <p:sp>
        <p:nvSpPr>
          <p:cNvPr id="4" name="Content Placeholder 3"/>
          <p:cNvSpPr>
            <a:spLocks noGrp="1"/>
          </p:cNvSpPr>
          <p:nvPr>
            <p:ph idx="1"/>
          </p:nvPr>
        </p:nvSpPr>
        <p:spPr>
          <a:xfrm>
            <a:off x="395536" y="1196752"/>
            <a:ext cx="8229600" cy="4525963"/>
          </a:xfrm>
        </p:spPr>
        <p:txBody>
          <a:bodyPr/>
          <a:lstStyle/>
          <a:p>
            <a:r>
              <a:rPr lang="en-GB" dirty="0" smtClean="0"/>
              <a:t>No-one died</a:t>
            </a:r>
          </a:p>
          <a:p>
            <a:r>
              <a:rPr lang="en-GB" dirty="0" smtClean="0"/>
              <a:t>Probably more people never left home than were stranded</a:t>
            </a:r>
          </a:p>
          <a:p>
            <a:r>
              <a:rPr lang="en-GB" dirty="0" smtClean="0"/>
              <a:t>Severe inconvenience for many </a:t>
            </a:r>
          </a:p>
          <a:p>
            <a:r>
              <a:rPr lang="en-GB" dirty="0" smtClean="0"/>
              <a:t>Adventure for few</a:t>
            </a:r>
          </a:p>
          <a:p>
            <a:r>
              <a:rPr lang="en-GB" dirty="0"/>
              <a:t>U</a:t>
            </a:r>
            <a:r>
              <a:rPr lang="en-GB" dirty="0" smtClean="0"/>
              <a:t>ncertainty caused distress</a:t>
            </a:r>
          </a:p>
          <a:p>
            <a:r>
              <a:rPr lang="en-GB" dirty="0" smtClean="0"/>
              <a:t>Personal resources and situation at home made a big difference to experience</a:t>
            </a:r>
          </a:p>
          <a:p>
            <a:r>
              <a:rPr lang="en-GB" dirty="0" smtClean="0"/>
              <a:t>Benefits to non-travellers</a:t>
            </a:r>
            <a:endParaRPr lang="en-GB" dirty="0"/>
          </a:p>
        </p:txBody>
      </p:sp>
    </p:spTree>
    <p:extLst>
      <p:ext uri="{BB962C8B-B14F-4D97-AF65-F5344CB8AC3E}">
        <p14:creationId xmlns:p14="http://schemas.microsoft.com/office/powerpoint/2010/main" val="15901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6652022" cy="4965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b="1" dirty="0" smtClean="0"/>
              <a:t>Stages of Disruption</a:t>
            </a:r>
            <a:endParaRPr lang="en-GB" b="1" dirty="0"/>
          </a:p>
        </p:txBody>
      </p:sp>
      <p:sp>
        <p:nvSpPr>
          <p:cNvPr id="6" name="Up Arrow 5"/>
          <p:cNvSpPr/>
          <p:nvPr/>
        </p:nvSpPr>
        <p:spPr>
          <a:xfrm rot="20391636">
            <a:off x="1787348" y="3505054"/>
            <a:ext cx="457200" cy="636905"/>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485313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Disruption</a:t>
            </a:r>
            <a:endParaRPr lang="en-GB" b="1" dirty="0"/>
          </a:p>
        </p:txBody>
      </p:sp>
      <p:sp>
        <p:nvSpPr>
          <p:cNvPr id="3" name="Content Placeholder 2"/>
          <p:cNvSpPr>
            <a:spLocks noGrp="1"/>
          </p:cNvSpPr>
          <p:nvPr>
            <p:ph idx="1"/>
          </p:nvPr>
        </p:nvSpPr>
        <p:spPr/>
        <p:txBody>
          <a:bodyPr/>
          <a:lstStyle/>
          <a:p>
            <a:r>
              <a:rPr lang="en-GB" dirty="0" smtClean="0"/>
              <a:t>Are disruptions inevitable?</a:t>
            </a:r>
            <a:r>
              <a:rPr lang="en-GB" dirty="0"/>
              <a:t> </a:t>
            </a:r>
            <a:endParaRPr lang="en-GB" dirty="0" smtClean="0"/>
          </a:p>
          <a:p>
            <a:r>
              <a:rPr lang="en-GB" dirty="0" smtClean="0"/>
              <a:t>Do they help improve systems?</a:t>
            </a:r>
          </a:p>
          <a:p>
            <a:r>
              <a:rPr lang="en-GB" dirty="0" smtClean="0"/>
              <a:t>Resilience </a:t>
            </a:r>
            <a:r>
              <a:rPr lang="en-GB" dirty="0"/>
              <a:t>requires some redundancy</a:t>
            </a:r>
          </a:p>
          <a:p>
            <a:r>
              <a:rPr lang="en-GB" dirty="0" smtClean="0"/>
              <a:t>Transport can never be a closed system, so disruption is absorbed through other systems: time from other activities, foregone opportunities, </a:t>
            </a:r>
            <a:r>
              <a:rPr lang="en-GB" dirty="0" err="1" smtClean="0"/>
              <a:t>etc</a:t>
            </a:r>
            <a:endParaRPr lang="en-GB" dirty="0" smtClean="0"/>
          </a:p>
        </p:txBody>
      </p:sp>
    </p:spTree>
    <p:extLst>
      <p:ext uri="{BB962C8B-B14F-4D97-AF65-F5344CB8AC3E}">
        <p14:creationId xmlns:p14="http://schemas.microsoft.com/office/powerpoint/2010/main" val="10951783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p:txBody>
          <a:bodyPr/>
          <a:lstStyle/>
          <a:p>
            <a:r>
              <a:rPr lang="en-GB" smtClean="0"/>
              <a:t>Thank you and any questions?</a:t>
            </a:r>
          </a:p>
        </p:txBody>
      </p:sp>
      <p:sp>
        <p:nvSpPr>
          <p:cNvPr id="54274" name="Text Placeholder 5"/>
          <p:cNvSpPr>
            <a:spLocks noGrp="1"/>
          </p:cNvSpPr>
          <p:nvPr>
            <p:ph type="body" sz="half" idx="2"/>
          </p:nvPr>
        </p:nvSpPr>
        <p:spPr/>
        <p:txBody>
          <a:bodyPr/>
          <a:lstStyle/>
          <a:p>
            <a:endParaRPr lang="en-GB" smtClean="0"/>
          </a:p>
        </p:txBody>
      </p:sp>
      <p:pic>
        <p:nvPicPr>
          <p:cNvPr id="54275" name="Picture 2" descr="http://english.aljazeera.net/mritems/Images/2010/4/19/2010419173549482734_5.jpg"/>
          <p:cNvPicPr>
            <a:picLocks noGrp="1" noChangeAspect="1" noChangeArrowheads="1"/>
          </p:cNvPicPr>
          <p:nvPr>
            <p:ph type="pic" idx="1"/>
          </p:nvPr>
        </p:nvPicPr>
        <p:blipFill>
          <a:blip r:embed="rId3" cstate="print"/>
          <a:srcRect l="5556" r="5556"/>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atin typeface="Arial" charset="0"/>
              </a:rPr>
              <a:t>The Crisis</a:t>
            </a:r>
          </a:p>
        </p:txBody>
      </p:sp>
      <p:sp>
        <p:nvSpPr>
          <p:cNvPr id="4099" name="Rectangle 3"/>
          <p:cNvSpPr>
            <a:spLocks noGrp="1" noChangeArrowheads="1"/>
          </p:cNvSpPr>
          <p:nvPr>
            <p:ph type="body" idx="1"/>
          </p:nvPr>
        </p:nvSpPr>
        <p:spPr/>
        <p:txBody>
          <a:bodyPr/>
          <a:lstStyle/>
          <a:p>
            <a:pPr eaLnBrk="1" hangingPunct="1">
              <a:lnSpc>
                <a:spcPct val="90000"/>
              </a:lnSpc>
            </a:pPr>
            <a:r>
              <a:rPr lang="en-GB" sz="2800" dirty="0">
                <a:latin typeface="Arial" charset="0"/>
              </a:rPr>
              <a:t>21</a:t>
            </a:r>
            <a:r>
              <a:rPr lang="en-GB" sz="2800" baseline="30000" dirty="0">
                <a:latin typeface="Arial" charset="0"/>
              </a:rPr>
              <a:t>st</a:t>
            </a:r>
            <a:r>
              <a:rPr lang="en-GB" sz="2800" dirty="0">
                <a:latin typeface="Arial" charset="0"/>
              </a:rPr>
              <a:t> March </a:t>
            </a:r>
          </a:p>
          <a:p>
            <a:pPr lvl="1" eaLnBrk="1" hangingPunct="1">
              <a:lnSpc>
                <a:spcPct val="90000"/>
              </a:lnSpc>
            </a:pPr>
            <a:r>
              <a:rPr lang="en-GB" sz="2400" dirty="0">
                <a:latin typeface="Arial" charset="0"/>
              </a:rPr>
              <a:t>Eruption of </a:t>
            </a:r>
            <a:r>
              <a:rPr lang="en-GB" sz="2400" dirty="0" err="1">
                <a:latin typeface="Arial" charset="0"/>
              </a:rPr>
              <a:t>Eyjafjallajokull</a:t>
            </a:r>
            <a:r>
              <a:rPr lang="en-GB" sz="2400" dirty="0">
                <a:latin typeface="Arial" charset="0"/>
              </a:rPr>
              <a:t> volcano after 200 years, 500 people evacuated</a:t>
            </a:r>
          </a:p>
          <a:p>
            <a:pPr eaLnBrk="1" hangingPunct="1">
              <a:lnSpc>
                <a:spcPct val="90000"/>
              </a:lnSpc>
            </a:pPr>
            <a:r>
              <a:rPr lang="en-GB" sz="2800" dirty="0">
                <a:latin typeface="Arial" charset="0"/>
              </a:rPr>
              <a:t>14</a:t>
            </a:r>
            <a:r>
              <a:rPr lang="en-GB" sz="2800" baseline="30000" dirty="0">
                <a:latin typeface="Arial" charset="0"/>
              </a:rPr>
              <a:t>th</a:t>
            </a:r>
            <a:r>
              <a:rPr lang="en-GB" sz="2800" dirty="0">
                <a:latin typeface="Arial" charset="0"/>
              </a:rPr>
              <a:t> April </a:t>
            </a:r>
          </a:p>
          <a:p>
            <a:pPr lvl="1" eaLnBrk="1" hangingPunct="1">
              <a:lnSpc>
                <a:spcPct val="90000"/>
              </a:lnSpc>
            </a:pPr>
            <a:r>
              <a:rPr lang="en-GB" sz="2400" dirty="0">
                <a:latin typeface="Arial" charset="0"/>
              </a:rPr>
              <a:t>2am 800 people evacuated as volcano erupts again</a:t>
            </a:r>
          </a:p>
          <a:p>
            <a:pPr lvl="1" eaLnBrk="1" hangingPunct="1">
              <a:lnSpc>
                <a:spcPct val="90000"/>
              </a:lnSpc>
            </a:pPr>
            <a:r>
              <a:rPr lang="en-GB" sz="2400" dirty="0">
                <a:latin typeface="Arial" charset="0"/>
              </a:rPr>
              <a:t>2pm Met </a:t>
            </a:r>
            <a:r>
              <a:rPr lang="en-GB" sz="2400" dirty="0" smtClean="0">
                <a:latin typeface="Arial" charset="0"/>
              </a:rPr>
              <a:t>Office send </a:t>
            </a:r>
            <a:r>
              <a:rPr lang="en-GB" sz="2400" dirty="0">
                <a:latin typeface="Arial" charset="0"/>
              </a:rPr>
              <a:t>urgent message to National Air Traffic Services </a:t>
            </a:r>
          </a:p>
          <a:p>
            <a:pPr lvl="1" eaLnBrk="1" hangingPunct="1">
              <a:lnSpc>
                <a:spcPct val="90000"/>
              </a:lnSpc>
            </a:pPr>
            <a:r>
              <a:rPr lang="en-GB" sz="2400" dirty="0">
                <a:latin typeface="Arial" charset="0"/>
              </a:rPr>
              <a:t>8pm NATS </a:t>
            </a:r>
            <a:r>
              <a:rPr lang="en-GB" sz="2400" dirty="0" smtClean="0">
                <a:latin typeface="Arial" charset="0"/>
              </a:rPr>
              <a:t>suspend </a:t>
            </a:r>
            <a:r>
              <a:rPr lang="en-GB" sz="2400" dirty="0">
                <a:latin typeface="Arial" charset="0"/>
              </a:rPr>
              <a:t>flights in and out of UK air space, starting with Scotland</a:t>
            </a:r>
          </a:p>
          <a:p>
            <a:pPr lvl="1" eaLnBrk="1" hangingPunct="1">
              <a:lnSpc>
                <a:spcPct val="90000"/>
              </a:lnSpc>
            </a:pPr>
            <a:r>
              <a:rPr lang="en-GB" sz="2400" dirty="0">
                <a:latin typeface="Arial" charset="0"/>
              </a:rPr>
              <a:t>Norway, Finland and Sweden also taking action</a:t>
            </a:r>
          </a:p>
        </p:txBody>
      </p:sp>
    </p:spTree>
    <p:extLst>
      <p:ext uri="{BB962C8B-B14F-4D97-AF65-F5344CB8AC3E}">
        <p14:creationId xmlns:p14="http://schemas.microsoft.com/office/powerpoint/2010/main" val="3938117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33375"/>
            <a:ext cx="73437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3" name="Text Box 3"/>
          <p:cNvSpPr txBox="1">
            <a:spLocks noChangeArrowheads="1"/>
          </p:cNvSpPr>
          <p:nvPr/>
        </p:nvSpPr>
        <p:spPr bwMode="auto">
          <a:xfrm>
            <a:off x="1476375" y="6308725"/>
            <a:ext cx="6624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GB">
                <a:latin typeface="Tahoma" charset="0"/>
              </a:rPr>
              <a:t>15</a:t>
            </a:r>
            <a:r>
              <a:rPr lang="en-GB" baseline="30000">
                <a:latin typeface="Tahoma" charset="0"/>
              </a:rPr>
              <a:t>th</a:t>
            </a:r>
            <a:r>
              <a:rPr lang="en-GB">
                <a:latin typeface="Tahoma" charset="0"/>
              </a:rPr>
              <a:t> April 2010</a:t>
            </a:r>
          </a:p>
        </p:txBody>
      </p:sp>
    </p:spTree>
    <p:extLst>
      <p:ext uri="{BB962C8B-B14F-4D97-AF65-F5344CB8AC3E}">
        <p14:creationId xmlns:p14="http://schemas.microsoft.com/office/powerpoint/2010/main" val="3582638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atin typeface="Arial" charset="0"/>
              </a:rPr>
              <a:t>The Crisis</a:t>
            </a:r>
          </a:p>
        </p:txBody>
      </p:sp>
      <p:sp>
        <p:nvSpPr>
          <p:cNvPr id="6147" name="Rectangle 3"/>
          <p:cNvSpPr>
            <a:spLocks noGrp="1" noChangeArrowheads="1"/>
          </p:cNvSpPr>
          <p:nvPr>
            <p:ph type="body" idx="1"/>
          </p:nvPr>
        </p:nvSpPr>
        <p:spPr>
          <a:xfrm>
            <a:off x="457200" y="1341438"/>
            <a:ext cx="8229600" cy="4678362"/>
          </a:xfrm>
        </p:spPr>
        <p:txBody>
          <a:bodyPr/>
          <a:lstStyle/>
          <a:p>
            <a:pPr eaLnBrk="1" hangingPunct="1"/>
            <a:r>
              <a:rPr lang="en-GB" sz="2800" dirty="0">
                <a:latin typeface="Arial" charset="0"/>
              </a:rPr>
              <a:t>15</a:t>
            </a:r>
            <a:r>
              <a:rPr lang="en-GB" sz="2800" baseline="30000" dirty="0">
                <a:latin typeface="Arial" charset="0"/>
              </a:rPr>
              <a:t>th</a:t>
            </a:r>
            <a:r>
              <a:rPr lang="en-GB" sz="2800" dirty="0">
                <a:latin typeface="Arial" charset="0"/>
              </a:rPr>
              <a:t> April</a:t>
            </a:r>
          </a:p>
          <a:p>
            <a:pPr lvl="1" eaLnBrk="1" hangingPunct="1"/>
            <a:r>
              <a:rPr lang="en-GB" sz="2400" dirty="0">
                <a:latin typeface="Arial" charset="0"/>
              </a:rPr>
              <a:t>9am announced that British air space will be closed between 12 and </a:t>
            </a:r>
            <a:r>
              <a:rPr lang="en-GB" sz="2400" dirty="0" smtClean="0">
                <a:latin typeface="Arial" charset="0"/>
              </a:rPr>
              <a:t>6pm, Ryan </a:t>
            </a:r>
            <a:r>
              <a:rPr lang="en-GB" sz="2400" dirty="0">
                <a:latin typeface="Arial" charset="0"/>
              </a:rPr>
              <a:t>Air announces it will cancel </a:t>
            </a:r>
            <a:r>
              <a:rPr lang="en-GB" sz="2400" dirty="0" smtClean="0">
                <a:latin typeface="Arial" charset="0"/>
              </a:rPr>
              <a:t>flights </a:t>
            </a:r>
            <a:r>
              <a:rPr lang="en-GB" sz="2400" dirty="0">
                <a:latin typeface="Arial" charset="0"/>
              </a:rPr>
              <a:t>for four days</a:t>
            </a:r>
          </a:p>
          <a:p>
            <a:pPr lvl="1" eaLnBrk="1" hangingPunct="1"/>
            <a:r>
              <a:rPr lang="en-GB" sz="2400" dirty="0">
                <a:latin typeface="Arial" charset="0"/>
              </a:rPr>
              <a:t>Closing: Denmark and Ireland, later: Netherlands, Belgium and Southern Sweden, 15:00 Lille and Reims</a:t>
            </a:r>
          </a:p>
          <a:p>
            <a:pPr eaLnBrk="1" hangingPunct="1"/>
            <a:r>
              <a:rPr lang="en-GB" sz="2800" dirty="0">
                <a:latin typeface="Arial" charset="0"/>
              </a:rPr>
              <a:t> 16</a:t>
            </a:r>
            <a:r>
              <a:rPr lang="en-GB" sz="2800" baseline="30000" dirty="0">
                <a:latin typeface="Arial" charset="0"/>
              </a:rPr>
              <a:t>th</a:t>
            </a:r>
            <a:r>
              <a:rPr lang="en-GB" sz="2800" dirty="0">
                <a:latin typeface="Arial" charset="0"/>
              </a:rPr>
              <a:t> April</a:t>
            </a:r>
          </a:p>
          <a:p>
            <a:pPr lvl="1" eaLnBrk="1" hangingPunct="1"/>
            <a:r>
              <a:rPr lang="en-GB" sz="2400" dirty="0">
                <a:latin typeface="Arial" charset="0"/>
              </a:rPr>
              <a:t>Closing; France, Lithuania, Hungary, Germany, Eastern and Southern Europe start </a:t>
            </a:r>
          </a:p>
          <a:p>
            <a:pPr lvl="1" eaLnBrk="1" hangingPunct="1"/>
            <a:r>
              <a:rPr lang="en-GB" sz="2400" dirty="0">
                <a:latin typeface="Arial" charset="0"/>
              </a:rPr>
              <a:t>Tales of heroic travellers' trips across Europe start to emerge</a:t>
            </a:r>
          </a:p>
        </p:txBody>
      </p:sp>
    </p:spTree>
    <p:extLst>
      <p:ext uri="{BB962C8B-B14F-4D97-AF65-F5344CB8AC3E}">
        <p14:creationId xmlns:p14="http://schemas.microsoft.com/office/powerpoint/2010/main" val="3781792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atin typeface="Arial" charset="0"/>
              </a:rPr>
              <a:t>The Crisis</a:t>
            </a:r>
          </a:p>
        </p:txBody>
      </p:sp>
      <p:sp>
        <p:nvSpPr>
          <p:cNvPr id="7171" name="Rectangle 3"/>
          <p:cNvSpPr>
            <a:spLocks noGrp="1" noChangeArrowheads="1"/>
          </p:cNvSpPr>
          <p:nvPr>
            <p:ph type="body" idx="1"/>
          </p:nvPr>
        </p:nvSpPr>
        <p:spPr/>
        <p:txBody>
          <a:bodyPr/>
          <a:lstStyle/>
          <a:p>
            <a:pPr eaLnBrk="1" hangingPunct="1"/>
            <a:r>
              <a:rPr lang="en-GB">
                <a:latin typeface="Arial" charset="0"/>
              </a:rPr>
              <a:t>17</a:t>
            </a:r>
            <a:r>
              <a:rPr lang="en-GB" baseline="30000">
                <a:latin typeface="Arial" charset="0"/>
              </a:rPr>
              <a:t>th</a:t>
            </a:r>
            <a:r>
              <a:rPr lang="en-GB">
                <a:latin typeface="Arial" charset="0"/>
              </a:rPr>
              <a:t> April</a:t>
            </a:r>
          </a:p>
          <a:p>
            <a:pPr lvl="1" eaLnBrk="1" hangingPunct="1"/>
            <a:r>
              <a:rPr lang="en-GB">
                <a:latin typeface="Arial" charset="0"/>
              </a:rPr>
              <a:t>Closing: Paris and Brest regions, Dusseldorf, Frankfurt, Munich, Karlsruhe and Bremen Milan and Padua, later: Geneva and Zurich, Estonia and Poland, Praha, Slovakia, Hungary and Vienna </a:t>
            </a:r>
          </a:p>
          <a:p>
            <a:pPr lvl="1" eaLnBrk="1" hangingPunct="1"/>
            <a:r>
              <a:rPr lang="en-GB">
                <a:latin typeface="Arial" charset="0"/>
              </a:rPr>
              <a:t>Liverpool, Newcastle, Leeds and Bradford plan to re-open</a:t>
            </a:r>
          </a:p>
          <a:p>
            <a:pPr lvl="1" eaLnBrk="1" hangingPunct="1"/>
            <a:endParaRPr lang="en-GB">
              <a:latin typeface="Arial" charset="0"/>
            </a:endParaRPr>
          </a:p>
        </p:txBody>
      </p:sp>
    </p:spTree>
    <p:extLst>
      <p:ext uri="{BB962C8B-B14F-4D97-AF65-F5344CB8AC3E}">
        <p14:creationId xmlns:p14="http://schemas.microsoft.com/office/powerpoint/2010/main" val="2618197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atin typeface="Arial" charset="0"/>
              </a:rPr>
              <a:t>The Crisis</a:t>
            </a:r>
          </a:p>
        </p:txBody>
      </p:sp>
      <p:sp>
        <p:nvSpPr>
          <p:cNvPr id="8195" name="Rectangle 3"/>
          <p:cNvSpPr>
            <a:spLocks noGrp="1" noChangeArrowheads="1"/>
          </p:cNvSpPr>
          <p:nvPr>
            <p:ph type="body" idx="1"/>
          </p:nvPr>
        </p:nvSpPr>
        <p:spPr/>
        <p:txBody>
          <a:bodyPr/>
          <a:lstStyle/>
          <a:p>
            <a:pPr eaLnBrk="1" hangingPunct="1">
              <a:lnSpc>
                <a:spcPct val="90000"/>
              </a:lnSpc>
            </a:pPr>
            <a:r>
              <a:rPr lang="en-GB">
                <a:latin typeface="Arial" charset="0"/>
              </a:rPr>
              <a:t>18</a:t>
            </a:r>
            <a:r>
              <a:rPr lang="en-GB" baseline="30000">
                <a:latin typeface="Arial" charset="0"/>
              </a:rPr>
              <a:t>th</a:t>
            </a:r>
            <a:r>
              <a:rPr lang="en-GB">
                <a:latin typeface="Arial" charset="0"/>
              </a:rPr>
              <a:t> April</a:t>
            </a:r>
          </a:p>
          <a:p>
            <a:pPr lvl="1" eaLnBrk="1" hangingPunct="1">
              <a:lnSpc>
                <a:spcPct val="90000"/>
              </a:lnSpc>
            </a:pPr>
            <a:r>
              <a:rPr lang="en-GB">
                <a:latin typeface="Arial" charset="0"/>
              </a:rPr>
              <a:t>Northern Spain regulated, not closed</a:t>
            </a:r>
          </a:p>
          <a:p>
            <a:pPr lvl="1" eaLnBrk="1" hangingPunct="1">
              <a:lnSpc>
                <a:spcPct val="90000"/>
              </a:lnSpc>
            </a:pPr>
            <a:r>
              <a:rPr lang="en-GB">
                <a:latin typeface="Arial" charset="0"/>
              </a:rPr>
              <a:t>Madrid, Bordeaux and Marseille begin to open</a:t>
            </a:r>
          </a:p>
          <a:p>
            <a:pPr lvl="1" eaLnBrk="1" hangingPunct="1">
              <a:lnSpc>
                <a:spcPct val="90000"/>
              </a:lnSpc>
            </a:pPr>
            <a:r>
              <a:rPr lang="en-GB">
                <a:latin typeface="Arial" charset="0"/>
              </a:rPr>
              <a:t>Air spaces above 200FL open in Maastricht, Rhein, Bremen region, all Spain, France, Austria, Poland, Italy, Switzerland, Milano and Padova </a:t>
            </a:r>
          </a:p>
          <a:p>
            <a:pPr lvl="1" eaLnBrk="1" hangingPunct="1">
              <a:lnSpc>
                <a:spcPct val="90000"/>
              </a:lnSpc>
            </a:pPr>
            <a:r>
              <a:rPr lang="en-GB">
                <a:latin typeface="Arial" charset="0"/>
              </a:rPr>
              <a:t>British Airways Chief, Willie Walsh lands after test flight above Atlantic</a:t>
            </a:r>
          </a:p>
        </p:txBody>
      </p:sp>
    </p:spTree>
    <p:extLst>
      <p:ext uri="{BB962C8B-B14F-4D97-AF65-F5344CB8AC3E}">
        <p14:creationId xmlns:p14="http://schemas.microsoft.com/office/powerpoint/2010/main" val="2778430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2566</Words>
  <Application>Microsoft Office PowerPoint</Application>
  <PresentationFormat>On-screen Show (4:3)</PresentationFormat>
  <Paragraphs>215</Paragraphs>
  <Slides>45</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Chart</vt:lpstr>
      <vt:lpstr>  The impact of the volcanic ash cloud on air passengers   </vt:lpstr>
      <vt:lpstr>The Context</vt:lpstr>
      <vt:lpstr>Travel Disruption</vt:lpstr>
      <vt:lpstr>Stages of Disruption</vt:lpstr>
      <vt:lpstr>The Crisis</vt:lpstr>
      <vt:lpstr>PowerPoint Presentation</vt:lpstr>
      <vt:lpstr>The Crisis</vt:lpstr>
      <vt:lpstr>The Crisis</vt:lpstr>
      <vt:lpstr>The Crisis</vt:lpstr>
      <vt:lpstr>The Crisis</vt:lpstr>
      <vt:lpstr>The Crisis</vt:lpstr>
      <vt:lpstr>Flights</vt:lpstr>
      <vt:lpstr>News</vt:lpstr>
      <vt:lpstr>The Survey</vt:lpstr>
      <vt:lpstr>Why people fly</vt:lpstr>
      <vt:lpstr>When flying not possible</vt:lpstr>
      <vt:lpstr>But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was Contacted</vt:lpstr>
      <vt:lpstr>Difficult to contact</vt:lpstr>
      <vt:lpstr>Unwilling to help</vt:lpstr>
      <vt:lpstr>Found Alternative Travel Arrangements</vt:lpstr>
      <vt:lpstr>Found Alternative Travel Arrangements</vt:lpstr>
      <vt:lpstr>Problems</vt:lpstr>
      <vt:lpstr>PowerPoint Presentation</vt:lpstr>
      <vt:lpstr>PowerPoint Presentation</vt:lpstr>
      <vt:lpstr>PowerPoint Presentation</vt:lpstr>
      <vt:lpstr>PowerPoint Presentation</vt:lpstr>
      <vt:lpstr>PowerPoint Presentation</vt:lpstr>
      <vt:lpstr>Opinions</vt:lpstr>
      <vt:lpstr>Consequences</vt:lpstr>
      <vt:lpstr>PowerPoint Presentation</vt:lpstr>
      <vt:lpstr>PowerPoint Presentation</vt:lpstr>
      <vt:lpstr>Conclusions: Ash Cloud</vt:lpstr>
      <vt:lpstr>Stages of Disruption</vt:lpstr>
      <vt:lpstr>Disruption</vt:lpstr>
      <vt:lpstr>Thank you and any questions?</vt:lpstr>
    </vt:vector>
  </TitlesOfParts>
  <Company>University of the West of England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Juliet Jain</dc:creator>
  <cp:lastModifiedBy>jo</cp:lastModifiedBy>
  <cp:revision>103</cp:revision>
  <dcterms:created xsi:type="dcterms:W3CDTF">2010-12-06T10:37:52Z</dcterms:created>
  <dcterms:modified xsi:type="dcterms:W3CDTF">2012-10-09T06:31:17Z</dcterms:modified>
</cp:coreProperties>
</file>