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wdp" ContentType="image/vnd.ms-photo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2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  <p:sldMasterId id="2147483701" r:id="rId4"/>
  </p:sldMasterIdLst>
  <p:notesMasterIdLst>
    <p:notesMasterId r:id="rId52"/>
  </p:notesMasterIdLst>
  <p:sldIdLst>
    <p:sldId id="257" r:id="rId5"/>
    <p:sldId id="259" r:id="rId6"/>
    <p:sldId id="260" r:id="rId7"/>
    <p:sldId id="261" r:id="rId8"/>
    <p:sldId id="308" r:id="rId9"/>
    <p:sldId id="262" r:id="rId10"/>
    <p:sldId id="258" r:id="rId11"/>
    <p:sldId id="263" r:id="rId12"/>
    <p:sldId id="311" r:id="rId13"/>
    <p:sldId id="264" r:id="rId14"/>
    <p:sldId id="265" r:id="rId15"/>
    <p:sldId id="267" r:id="rId16"/>
    <p:sldId id="268" r:id="rId17"/>
    <p:sldId id="269" r:id="rId18"/>
    <p:sldId id="270" r:id="rId19"/>
    <p:sldId id="271" r:id="rId20"/>
    <p:sldId id="272" r:id="rId21"/>
    <p:sldId id="312" r:id="rId22"/>
    <p:sldId id="273" r:id="rId23"/>
    <p:sldId id="278" r:id="rId24"/>
    <p:sldId id="274" r:id="rId25"/>
    <p:sldId id="275" r:id="rId26"/>
    <p:sldId id="276" r:id="rId27"/>
    <p:sldId id="277" r:id="rId28"/>
    <p:sldId id="289" r:id="rId29"/>
    <p:sldId id="291" r:id="rId30"/>
    <p:sldId id="290" r:id="rId31"/>
    <p:sldId id="266" r:id="rId32"/>
    <p:sldId id="293" r:id="rId33"/>
    <p:sldId id="292" r:id="rId34"/>
    <p:sldId id="288" r:id="rId35"/>
    <p:sldId id="283" r:id="rId36"/>
    <p:sldId id="287" r:id="rId37"/>
    <p:sldId id="310" r:id="rId38"/>
    <p:sldId id="313" r:id="rId39"/>
    <p:sldId id="295" r:id="rId40"/>
    <p:sldId id="296" r:id="rId41"/>
    <p:sldId id="297" r:id="rId42"/>
    <p:sldId id="298" r:id="rId43"/>
    <p:sldId id="307" r:id="rId44"/>
    <p:sldId id="300" r:id="rId45"/>
    <p:sldId id="299" r:id="rId46"/>
    <p:sldId id="314" r:id="rId47"/>
    <p:sldId id="302" r:id="rId48"/>
    <p:sldId id="303" r:id="rId49"/>
    <p:sldId id="304" r:id="rId50"/>
    <p:sldId id="305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912" autoAdjust="0"/>
  </p:normalViewPr>
  <p:slideViewPr>
    <p:cSldViewPr>
      <p:cViewPr>
        <p:scale>
          <a:sx n="112" d="100"/>
          <a:sy n="112" d="100"/>
        </p:scale>
        <p:origin x="-832" y="1384"/>
      </p:cViewPr>
      <p:guideLst>
        <p:guide orient="horz" pos="3476"/>
        <p:guide pos="306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7399032506253"/>
          <c:y val="0.0311540328544445"/>
          <c:w val="0.755852334254632"/>
          <c:h val="0.5073857210056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Sheet2!$P$1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Sheet2!$O$2:$O$11</c:f>
              <c:strCache>
                <c:ptCount val="10"/>
                <c:pt idx="0">
                  <c:v>Visit Event</c:v>
                </c:pt>
                <c:pt idx="1">
                  <c:v>Work</c:v>
                </c:pt>
                <c:pt idx="2">
                  <c:v>Get to/from Accommodation</c:v>
                </c:pt>
                <c:pt idx="3">
                  <c:v>Visit Friends</c:v>
                </c:pt>
                <c:pt idx="4">
                  <c:v>Outdoor Activities</c:v>
                </c:pt>
                <c:pt idx="5">
                  <c:v>Meal/Drink Out</c:v>
                </c:pt>
                <c:pt idx="6">
                  <c:v>Shopping</c:v>
                </c:pt>
                <c:pt idx="7">
                  <c:v>See Countryside from bus</c:v>
                </c:pt>
                <c:pt idx="8">
                  <c:v>Visit Place/Attraction</c:v>
                </c:pt>
                <c:pt idx="9">
                  <c:v>Walking</c:v>
                </c:pt>
              </c:strCache>
            </c:strRef>
          </c:cat>
          <c:val>
            <c:numRef>
              <c:f>Sheet2!$P$2:$P$11</c:f>
              <c:numCache>
                <c:formatCode>General</c:formatCode>
                <c:ptCount val="10"/>
                <c:pt idx="0">
                  <c:v>13.0</c:v>
                </c:pt>
                <c:pt idx="1">
                  <c:v>36.0</c:v>
                </c:pt>
                <c:pt idx="2">
                  <c:v>54.0</c:v>
                </c:pt>
                <c:pt idx="3">
                  <c:v>92.0</c:v>
                </c:pt>
                <c:pt idx="4">
                  <c:v>95.0</c:v>
                </c:pt>
                <c:pt idx="5">
                  <c:v>129.0</c:v>
                </c:pt>
                <c:pt idx="6">
                  <c:v>174.0</c:v>
                </c:pt>
                <c:pt idx="7">
                  <c:v>241.0</c:v>
                </c:pt>
                <c:pt idx="8">
                  <c:v>300.0</c:v>
                </c:pt>
                <c:pt idx="9">
                  <c:v>409.0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46880120"/>
        <c:axId val="-2146877112"/>
      </c:barChart>
      <c:catAx>
        <c:axId val="-21468801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46877112"/>
        <c:crosses val="autoZero"/>
        <c:auto val="1"/>
        <c:lblAlgn val="ctr"/>
        <c:lblOffset val="100"/>
        <c:noMultiLvlLbl val="0"/>
      </c:catAx>
      <c:valAx>
        <c:axId val="-21468771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 b="0"/>
                  <a:t>Respondents</a:t>
                </a:r>
              </a:p>
            </c:rich>
          </c:tx>
          <c:layout>
            <c:manualLayout>
              <c:xMode val="edge"/>
              <c:yMode val="edge"/>
              <c:x val="0.038605653369771"/>
              <c:y val="0.15840695118364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4688012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5615422210155"/>
          <c:y val="0.0504624779045477"/>
          <c:w val="0.748175726310073"/>
          <c:h val="0.485033799346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Sheet2!$P$1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Sheet2!$O$2:$O$11</c:f>
              <c:strCache>
                <c:ptCount val="10"/>
                <c:pt idx="0">
                  <c:v>Visit Event</c:v>
                </c:pt>
                <c:pt idx="1">
                  <c:v>Work</c:v>
                </c:pt>
                <c:pt idx="2">
                  <c:v>Get to/from Accommodation</c:v>
                </c:pt>
                <c:pt idx="3">
                  <c:v>Visit Friends</c:v>
                </c:pt>
                <c:pt idx="4">
                  <c:v>Outdoor Activities</c:v>
                </c:pt>
                <c:pt idx="5">
                  <c:v>Meal/Drink Out</c:v>
                </c:pt>
                <c:pt idx="6">
                  <c:v>Shopping</c:v>
                </c:pt>
                <c:pt idx="7">
                  <c:v>See Countryside from bus</c:v>
                </c:pt>
                <c:pt idx="8">
                  <c:v>Visit Place/Attraction</c:v>
                </c:pt>
                <c:pt idx="9">
                  <c:v>Walking</c:v>
                </c:pt>
              </c:strCache>
            </c:strRef>
          </c:cat>
          <c:val>
            <c:numRef>
              <c:f>Sheet2!$P$2:$P$11</c:f>
              <c:numCache>
                <c:formatCode>General</c:formatCode>
                <c:ptCount val="10"/>
                <c:pt idx="0">
                  <c:v>13.0</c:v>
                </c:pt>
                <c:pt idx="1">
                  <c:v>36.0</c:v>
                </c:pt>
                <c:pt idx="2">
                  <c:v>54.0</c:v>
                </c:pt>
                <c:pt idx="3">
                  <c:v>92.0</c:v>
                </c:pt>
                <c:pt idx="4">
                  <c:v>95.0</c:v>
                </c:pt>
                <c:pt idx="5">
                  <c:v>129.0</c:v>
                </c:pt>
                <c:pt idx="6">
                  <c:v>174.0</c:v>
                </c:pt>
                <c:pt idx="7">
                  <c:v>241.0</c:v>
                </c:pt>
                <c:pt idx="8">
                  <c:v>300.0</c:v>
                </c:pt>
                <c:pt idx="9">
                  <c:v>409.0</c:v>
                </c:pt>
              </c:numCache>
            </c:numRef>
          </c:val>
        </c:ser>
        <c:ser>
          <c:idx val="1"/>
          <c:order val="1"/>
          <c:tx>
            <c:strRef>
              <c:f>Sheet2!$Q$1</c:f>
              <c:strCache>
                <c:ptCount val="1"/>
                <c:pt idx="0">
                  <c:v>Main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</c:spPr>
          <c:invertIfNegative val="0"/>
          <c:cat>
            <c:strRef>
              <c:f>Sheet2!$O$2:$O$11</c:f>
              <c:strCache>
                <c:ptCount val="10"/>
                <c:pt idx="0">
                  <c:v>Visit Event</c:v>
                </c:pt>
                <c:pt idx="1">
                  <c:v>Work</c:v>
                </c:pt>
                <c:pt idx="2">
                  <c:v>Get to/from Accommodation</c:v>
                </c:pt>
                <c:pt idx="3">
                  <c:v>Visit Friends</c:v>
                </c:pt>
                <c:pt idx="4">
                  <c:v>Outdoor Activities</c:v>
                </c:pt>
                <c:pt idx="5">
                  <c:v>Meal/Drink Out</c:v>
                </c:pt>
                <c:pt idx="6">
                  <c:v>Shopping</c:v>
                </c:pt>
                <c:pt idx="7">
                  <c:v>See Countryside from bus</c:v>
                </c:pt>
                <c:pt idx="8">
                  <c:v>Visit Place/Attraction</c:v>
                </c:pt>
                <c:pt idx="9">
                  <c:v>Walking</c:v>
                </c:pt>
              </c:strCache>
            </c:strRef>
          </c:cat>
          <c:val>
            <c:numRef>
              <c:f>Sheet2!$Q$2:$Q$11</c:f>
              <c:numCache>
                <c:formatCode>General</c:formatCode>
                <c:ptCount val="10"/>
                <c:pt idx="0">
                  <c:v>5.0</c:v>
                </c:pt>
                <c:pt idx="1">
                  <c:v>21.0</c:v>
                </c:pt>
                <c:pt idx="2">
                  <c:v>21.0</c:v>
                </c:pt>
                <c:pt idx="3">
                  <c:v>57.0</c:v>
                </c:pt>
                <c:pt idx="4">
                  <c:v>28.0</c:v>
                </c:pt>
                <c:pt idx="5">
                  <c:v>18.0</c:v>
                </c:pt>
                <c:pt idx="6">
                  <c:v>78.0</c:v>
                </c:pt>
                <c:pt idx="7">
                  <c:v>40.0</c:v>
                </c:pt>
                <c:pt idx="8">
                  <c:v>128.0</c:v>
                </c:pt>
                <c:pt idx="9">
                  <c:v>159.0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44219352"/>
        <c:axId val="-2144216344"/>
      </c:barChart>
      <c:catAx>
        <c:axId val="-21442193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3060000"/>
          <a:lstStyle/>
          <a:p>
            <a:pPr>
              <a:defRPr sz="1600"/>
            </a:pPr>
            <a:endParaRPr lang="en-US"/>
          </a:p>
        </c:txPr>
        <c:crossAx val="-2144216344"/>
        <c:crosses val="autoZero"/>
        <c:auto val="1"/>
        <c:lblAlgn val="ctr"/>
        <c:lblOffset val="100"/>
        <c:noMultiLvlLbl val="0"/>
      </c:catAx>
      <c:valAx>
        <c:axId val="-214421634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 b="0"/>
                </a:pPr>
                <a:r>
                  <a:rPr lang="en-GB" sz="1800" b="0"/>
                  <a:t>Respondents</a:t>
                </a:r>
              </a:p>
            </c:rich>
          </c:tx>
          <c:layout>
            <c:manualLayout>
              <c:xMode val="edge"/>
              <c:yMode val="edge"/>
              <c:x val="0.00367816091954023"/>
              <c:y val="0.15608141839412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4421935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1" Type="http://schemas.openxmlformats.org/officeDocument/2006/relationships/image" Target="../media/image50.emf"/><Relationship Id="rId2" Type="http://schemas.openxmlformats.org/officeDocument/2006/relationships/image" Target="../media/image5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878C5-1AEA-4506-964E-9C27D789ED3C}" type="datetimeFigureOut">
              <a:rPr lang="en-GB" smtClean="0"/>
              <a:t>23/04/2013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27C26-CA28-4CEB-9F53-6069DFA7F0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377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27C26-CA28-4CEB-9F53-6069DFA7F09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067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27C26-CA28-4CEB-9F53-6069DFA7F09F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593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4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51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4555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346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63" y="274638"/>
            <a:ext cx="21780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274638"/>
            <a:ext cx="6383338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273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38" y="274638"/>
            <a:ext cx="8702675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1600200"/>
            <a:ext cx="42799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600200"/>
            <a:ext cx="4281488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09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38" y="274638"/>
            <a:ext cx="8702675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600200"/>
            <a:ext cx="42799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1600200"/>
            <a:ext cx="4281488" cy="21859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938588"/>
            <a:ext cx="4281488" cy="218757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9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68CA6-E063-3E44-A352-5D09D477A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F526A-21EB-ED48-80C8-377A701917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29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68CA6-E063-3E44-A352-5D09D477A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F526A-21EB-ED48-80C8-377A701917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47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68CA6-E063-3E44-A352-5D09D477A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F526A-21EB-ED48-80C8-377A701917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6998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68CA6-E063-3E44-A352-5D09D477A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F526A-21EB-ED48-80C8-377A701917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205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68CA6-E063-3E44-A352-5D09D477A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F526A-21EB-ED48-80C8-377A701917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20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5071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68CA6-E063-3E44-A352-5D09D477A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F526A-21EB-ED48-80C8-377A701917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978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68CA6-E063-3E44-A352-5D09D477A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F526A-21EB-ED48-80C8-377A701917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3834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68CA6-E063-3E44-A352-5D09D477A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F526A-21EB-ED48-80C8-377A701917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360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68CA6-E063-3E44-A352-5D09D477A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F526A-21EB-ED48-80C8-377A701917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905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68CA6-E063-3E44-A352-5D09D477A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F526A-21EB-ED48-80C8-377A701917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8767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68CA6-E063-3E44-A352-5D09D477A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F526A-21EB-ED48-80C8-377A701917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6327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5716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864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89180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600200"/>
            <a:ext cx="42799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600200"/>
            <a:ext cx="42814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658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346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5903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6383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7035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12563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83246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5063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63" y="274638"/>
            <a:ext cx="21780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274638"/>
            <a:ext cx="6383338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9632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38" y="274638"/>
            <a:ext cx="8702675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1600200"/>
            <a:ext cx="42799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600200"/>
            <a:ext cx="4281488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38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38" y="274638"/>
            <a:ext cx="8702675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600200"/>
            <a:ext cx="42799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1600200"/>
            <a:ext cx="4281488" cy="21859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938588"/>
            <a:ext cx="4281488" cy="218757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050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542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600200"/>
            <a:ext cx="42799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600200"/>
            <a:ext cx="42814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2766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9307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96526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600200"/>
            <a:ext cx="42799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600200"/>
            <a:ext cx="42814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425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3082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1900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5538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72793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16149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0308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63" y="274638"/>
            <a:ext cx="21780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274638"/>
            <a:ext cx="6383338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853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6968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38" y="274638"/>
            <a:ext cx="8702675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1600200"/>
            <a:ext cx="42799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600200"/>
            <a:ext cx="4281488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547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38" y="274638"/>
            <a:ext cx="8702675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600200"/>
            <a:ext cx="42799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1600200"/>
            <a:ext cx="4281488" cy="21859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938588"/>
            <a:ext cx="4281488" cy="218757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08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803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6" descr="G:\Buses in tourist areas\Seminar\Poster\JPG RGB Larg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5800"/>
            <a:ext cx="1312863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414963"/>
            <a:ext cx="2339975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1"/>
          <p:cNvSpPr txBox="1">
            <a:spLocks noChangeArrowheads="1"/>
          </p:cNvSpPr>
          <p:nvPr userDrawn="1"/>
        </p:nvSpPr>
        <p:spPr bwMode="auto">
          <a:xfrm>
            <a:off x="2843213" y="6196013"/>
            <a:ext cx="3457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sz="1600" b="1" dirty="0" smtClean="0">
                <a:solidFill>
                  <a:srgbClr val="CC0066"/>
                </a:solidFill>
              </a:rPr>
              <a:t>Assessing the Value of Bus Services for Leisure</a:t>
            </a:r>
            <a:endParaRPr lang="en-GB" sz="1600" dirty="0" smtClean="0">
              <a:solidFill>
                <a:srgbClr val="CC0066"/>
              </a:solidFill>
              <a:latin typeface="Frutiger 45 Light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6869047" y="184284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b="1" kern="1200" dirty="0" smtClean="0">
                <a:solidFill>
                  <a:srgbClr val="CC0066"/>
                </a:solidFill>
                <a:latin typeface="Arial" charset="0"/>
                <a:ea typeface="ＭＳ Ｐゴシック" charset="0"/>
                <a:cs typeface="Arial" charset="0"/>
              </a:rPr>
              <a:t>STAR Conference 17th April 2013</a:t>
            </a:r>
            <a:endParaRPr lang="en-GB" sz="1600" b="1" kern="1200" dirty="0">
              <a:solidFill>
                <a:srgbClr val="CC0066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090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6" descr="G:\Buses in tourist areas\Seminar\Poster\JPG RGB Larg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5800"/>
            <a:ext cx="1312863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414963"/>
            <a:ext cx="2339975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1"/>
          <p:cNvSpPr txBox="1">
            <a:spLocks noChangeArrowheads="1"/>
          </p:cNvSpPr>
          <p:nvPr userDrawn="1"/>
        </p:nvSpPr>
        <p:spPr bwMode="auto">
          <a:xfrm>
            <a:off x="2843213" y="6196013"/>
            <a:ext cx="3457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sz="1600" b="1" dirty="0" smtClean="0">
                <a:solidFill>
                  <a:srgbClr val="CC0066"/>
                </a:solidFill>
              </a:rPr>
              <a:t>Assessing the Value of Bus Services for Leisure</a:t>
            </a:r>
            <a:endParaRPr lang="en-GB" sz="1600" dirty="0" smtClean="0">
              <a:solidFill>
                <a:srgbClr val="CC0066"/>
              </a:solidFill>
              <a:latin typeface="Frutiger 45 Light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6869047" y="184284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b="1" kern="1200" dirty="0" smtClean="0">
                <a:solidFill>
                  <a:srgbClr val="CC0066"/>
                </a:solidFill>
                <a:latin typeface="Arial" charset="0"/>
                <a:ea typeface="ＭＳ Ｐゴシック" charset="0"/>
                <a:cs typeface="Arial" charset="0"/>
              </a:rPr>
              <a:t>STAR Conference 17th April 2013</a:t>
            </a:r>
            <a:endParaRPr lang="en-GB" sz="1600" b="1" kern="1200" dirty="0">
              <a:solidFill>
                <a:srgbClr val="CC0066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481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655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jpeg"/><Relationship Id="rId18" Type="http://schemas.openxmlformats.org/officeDocument/2006/relationships/image" Target="../media/image3.jpeg"/><Relationship Id="rId19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8.xml"/><Relationship Id="rId14" Type="http://schemas.openxmlformats.org/officeDocument/2006/relationships/theme" Target="../theme/theme3.xml"/><Relationship Id="rId15" Type="http://schemas.openxmlformats.org/officeDocument/2006/relationships/image" Target="../media/image1.png"/><Relationship Id="rId16" Type="http://schemas.openxmlformats.org/officeDocument/2006/relationships/image" Target="../media/image5.jpeg"/><Relationship Id="rId17" Type="http://schemas.openxmlformats.org/officeDocument/2006/relationships/image" Target="../media/image2.jpeg"/><Relationship Id="rId18" Type="http://schemas.openxmlformats.org/officeDocument/2006/relationships/image" Target="../media/image3.jpeg"/><Relationship Id="rId19" Type="http://schemas.openxmlformats.org/officeDocument/2006/relationships/image" Target="../media/image4.emf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1.xml"/><Relationship Id="rId14" Type="http://schemas.openxmlformats.org/officeDocument/2006/relationships/theme" Target="../theme/theme4.xml"/><Relationship Id="rId15" Type="http://schemas.openxmlformats.org/officeDocument/2006/relationships/image" Target="../media/image1.png"/><Relationship Id="rId16" Type="http://schemas.openxmlformats.org/officeDocument/2006/relationships/image" Target="../media/image5.jpeg"/><Relationship Id="rId17" Type="http://schemas.openxmlformats.org/officeDocument/2006/relationships/image" Target="../media/image2.jpeg"/><Relationship Id="rId18" Type="http://schemas.openxmlformats.org/officeDocument/2006/relationships/image" Target="../media/image3.jpeg"/><Relationship Id="rId19" Type="http://schemas.openxmlformats.org/officeDocument/2006/relationships/image" Target="../media/image4.emf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backrose"/>
          <p:cNvPicPr>
            <a:picLocks noChangeAspect="1" noChangeArrowheads="1"/>
          </p:cNvPicPr>
          <p:nvPr/>
        </p:nvPicPr>
        <p:blipFill>
          <a:blip r:embed="rId16">
            <a:lum bright="12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10324" r="24185" b="16125"/>
          <a:stretch>
            <a:fillRect/>
          </a:stretch>
        </p:blipFill>
        <p:spPr bwMode="auto">
          <a:xfrm>
            <a:off x="0" y="0"/>
            <a:ext cx="367347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1938" y="274638"/>
            <a:ext cx="87026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600200"/>
            <a:ext cx="871378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44" name="Text Box 20"/>
          <p:cNvSpPr txBox="1">
            <a:spLocks noChangeArrowheads="1"/>
          </p:cNvSpPr>
          <p:nvPr/>
        </p:nvSpPr>
        <p:spPr bwMode="auto">
          <a:xfrm>
            <a:off x="73025" y="6524625"/>
            <a:ext cx="39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fld id="{95DDF001-1ED6-426D-AEBF-837B085D8AB8}" type="slidenum">
              <a:rPr lang="en-GB" sz="1000" smtClean="0">
                <a:solidFill>
                  <a:srgbClr val="A50021"/>
                </a:solidFill>
                <a:latin typeface="Frutiger 45 Light" pitchFamily="34" charset="0"/>
              </a:rPr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GB" sz="1000" smtClean="0">
              <a:solidFill>
                <a:srgbClr val="A50021"/>
              </a:solidFill>
              <a:latin typeface="Frutiger 45 Light" pitchFamily="34" charset="0"/>
            </a:endParaRPr>
          </a:p>
        </p:txBody>
      </p:sp>
      <p:pic>
        <p:nvPicPr>
          <p:cNvPr id="1031" name="Picture 96" descr="G:\Buses in tourist areas\Seminar\Poster\JPG RGB Large.jpg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5800"/>
            <a:ext cx="1312863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55" descr="uclanlogo.JP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0" y="990600"/>
            <a:ext cx="40259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55" descr="uclanlogo.JP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900" y="1206500"/>
            <a:ext cx="40259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55" descr="uclanlogo.JP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2800" y="1422400"/>
            <a:ext cx="40259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55" descr="uclanlogo.JP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8700" y="1638300"/>
            <a:ext cx="40259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9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414963"/>
            <a:ext cx="2339975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691680" y="6196013"/>
            <a:ext cx="51125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b="1" dirty="0" smtClean="0">
                <a:solidFill>
                  <a:srgbClr val="CC0066"/>
                </a:solidFill>
              </a:rPr>
              <a:t>Jo Guiver</a:t>
            </a:r>
            <a:endParaRPr lang="en-GB" sz="1600" dirty="0" smtClean="0">
              <a:solidFill>
                <a:srgbClr val="CC0066"/>
              </a:solidFill>
              <a:latin typeface="Frutiger 45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86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Frutiger 55 Roman" pitchFamily="34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Frutiger 55 Roman" pitchFamily="34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Frutiger 55 Roman" pitchFamily="34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Frutiger 55 Roman" pitchFamily="34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Frutiger 55 Roman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Frutiger 55 Roman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Frutiger 55 Roman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Frutiger 55 Roman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A5002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A5002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A5002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A5002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A5002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5002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5002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5002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5002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C68CA6-E063-3E44-A352-5D09D477A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23/04/2013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Heilbronn 20</a:t>
            </a:r>
            <a:r>
              <a:rPr lang="en-US" baseline="30000" dirty="0" smtClean="0">
                <a:solidFill>
                  <a:prstClr val="black">
                    <a:tint val="75000"/>
                  </a:prstClr>
                </a:solidFill>
              </a:rPr>
              <a:t>th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April 2012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ABF526A-21EB-ED48-80C8-377A701917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11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backrose"/>
          <p:cNvPicPr>
            <a:picLocks noChangeAspect="1" noChangeArrowheads="1"/>
          </p:cNvPicPr>
          <p:nvPr/>
        </p:nvPicPr>
        <p:blipFill>
          <a:blip r:embed="rId15">
            <a:lum bright="12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10324" r="24185" b="16125"/>
          <a:stretch>
            <a:fillRect/>
          </a:stretch>
        </p:blipFill>
        <p:spPr bwMode="auto">
          <a:xfrm>
            <a:off x="0" y="0"/>
            <a:ext cx="367347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1938" y="274638"/>
            <a:ext cx="87026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600200"/>
            <a:ext cx="871378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44" name="Text Box 20"/>
          <p:cNvSpPr txBox="1">
            <a:spLocks noChangeArrowheads="1"/>
          </p:cNvSpPr>
          <p:nvPr/>
        </p:nvSpPr>
        <p:spPr bwMode="auto">
          <a:xfrm>
            <a:off x="73025" y="6524625"/>
            <a:ext cx="39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fld id="{95DDF001-1ED6-426D-AEBF-837B085D8AB8}" type="slidenum">
              <a:rPr lang="en-GB" sz="1000" smtClean="0">
                <a:solidFill>
                  <a:srgbClr val="A50021"/>
                </a:solidFill>
                <a:latin typeface="Frutiger 45 Light" pitchFamily="34" charset="0"/>
              </a:rPr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GB" sz="1000" smtClean="0">
              <a:solidFill>
                <a:srgbClr val="A50021"/>
              </a:solidFill>
              <a:latin typeface="Frutiger 45 Light" pitchFamily="34" charset="0"/>
            </a:endParaRPr>
          </a:p>
        </p:txBody>
      </p:sp>
      <p:pic>
        <p:nvPicPr>
          <p:cNvPr id="1030" name="Picture 8" descr="IMG_2000"/>
          <p:cNvPicPr>
            <a:picLocks noChangeAspect="1" noChangeArrowheads="1"/>
          </p:cNvPicPr>
          <p:nvPr userDrawn="1"/>
        </p:nvPicPr>
        <p:blipFill>
          <a:blip r:embed="rId16">
            <a:lum bright="66000"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96" descr="G:\Buses in tourist areas\Seminar\Poster\JPG RGB Large.jpg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5800"/>
            <a:ext cx="1312863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55" descr="uclanlogo.JP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0" y="990600"/>
            <a:ext cx="40259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55" descr="uclanlogo.JP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900" y="1206500"/>
            <a:ext cx="40259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55" descr="uclanlogo.JP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2800" y="1422400"/>
            <a:ext cx="40259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55" descr="uclanlogo.JP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8700" y="1638300"/>
            <a:ext cx="40259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9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414963"/>
            <a:ext cx="2339975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843213" y="6196013"/>
            <a:ext cx="3457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b="1" dirty="0" smtClean="0">
                <a:solidFill>
                  <a:srgbClr val="CC0066"/>
                </a:solidFill>
              </a:rPr>
              <a:t>Assessing the Value of Bus Services for Leisure</a:t>
            </a:r>
            <a:endParaRPr lang="en-GB" sz="1600" dirty="0" smtClean="0">
              <a:solidFill>
                <a:srgbClr val="CC0066"/>
              </a:solidFill>
              <a:latin typeface="Frutiger 45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8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Frutiger 55 Roman" pitchFamily="34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Frutiger 55 Roman" pitchFamily="34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Frutiger 55 Roman" pitchFamily="34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Frutiger 55 Roman" pitchFamily="34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Frutiger 55 Roman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Frutiger 55 Roman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Frutiger 55 Roman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Frutiger 55 Roman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A5002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A5002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A5002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A5002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A5002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5002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5002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5002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5002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backrose"/>
          <p:cNvPicPr>
            <a:picLocks noChangeAspect="1" noChangeArrowheads="1"/>
          </p:cNvPicPr>
          <p:nvPr/>
        </p:nvPicPr>
        <p:blipFill>
          <a:blip r:embed="rId15">
            <a:lum bright="12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10324" r="24185" b="16125"/>
          <a:stretch>
            <a:fillRect/>
          </a:stretch>
        </p:blipFill>
        <p:spPr bwMode="auto">
          <a:xfrm>
            <a:off x="0" y="0"/>
            <a:ext cx="367347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1938" y="274638"/>
            <a:ext cx="87026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600200"/>
            <a:ext cx="871378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44" name="Text Box 20"/>
          <p:cNvSpPr txBox="1">
            <a:spLocks noChangeArrowheads="1"/>
          </p:cNvSpPr>
          <p:nvPr/>
        </p:nvSpPr>
        <p:spPr bwMode="auto">
          <a:xfrm>
            <a:off x="73025" y="6524625"/>
            <a:ext cx="39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fld id="{AD009668-C367-447D-99AF-10FC7696C6FF}" type="slidenum">
              <a:rPr lang="en-GB" sz="1000" smtClean="0">
                <a:solidFill>
                  <a:srgbClr val="A50021"/>
                </a:solidFill>
                <a:latin typeface="Frutiger 45 Light" pitchFamily="34" charset="0"/>
              </a:rPr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GB" sz="1000" smtClean="0">
              <a:solidFill>
                <a:srgbClr val="A50021"/>
              </a:solidFill>
              <a:latin typeface="Frutiger 45 Light" pitchFamily="34" charset="0"/>
            </a:endParaRPr>
          </a:p>
        </p:txBody>
      </p:sp>
      <p:pic>
        <p:nvPicPr>
          <p:cNvPr id="1030" name="Picture 8" descr="IMG_2000"/>
          <p:cNvPicPr>
            <a:picLocks noChangeAspect="1" noChangeArrowheads="1"/>
          </p:cNvPicPr>
          <p:nvPr userDrawn="1"/>
        </p:nvPicPr>
        <p:blipFill>
          <a:blip r:embed="rId16">
            <a:lum bright="66000"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96" descr="G:\Buses in tourist areas\Seminar\Poster\JPG RGB Large.jpg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5800"/>
            <a:ext cx="1312863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55" descr="uclanlogo.JP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0" y="990600"/>
            <a:ext cx="40259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55" descr="uclanlogo.JP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900" y="1206500"/>
            <a:ext cx="40259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55" descr="uclanlogo.JP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2800" y="1422400"/>
            <a:ext cx="40259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55" descr="uclanlogo.JP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8700" y="1638300"/>
            <a:ext cx="40259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9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414963"/>
            <a:ext cx="2339975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843213" y="6196013"/>
            <a:ext cx="3457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b="1" dirty="0" smtClean="0">
                <a:solidFill>
                  <a:srgbClr val="CC0066"/>
                </a:solidFill>
              </a:rPr>
              <a:t>Assessing the Value of Bus Services for Leisure</a:t>
            </a:r>
            <a:endParaRPr lang="en-GB" sz="1600" dirty="0" smtClean="0">
              <a:solidFill>
                <a:srgbClr val="CC0066"/>
              </a:solidFill>
              <a:latin typeface="Frutiger 45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637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Frutiger 55 Roman" pitchFamily="34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Frutiger 55 Roman" pitchFamily="34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Frutiger 55 Roman" pitchFamily="34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Frutiger 55 Roman" pitchFamily="34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Frutiger 55 Roman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Frutiger 55 Roman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Frutiger 55 Roman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Frutiger 55 Roman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A5002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A5002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A5002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A5002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A5002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5002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5002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5002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5002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1.xls"/><Relationship Id="rId4" Type="http://schemas.openxmlformats.org/officeDocument/2006/relationships/image" Target="../media/image3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2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33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3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3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38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9.emf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microsoft.com/office/2007/relationships/hdphoto" Target="../media/hdphoto2.wdp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44.png"/><Relationship Id="rId5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9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50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51.e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52.emf"/><Relationship Id="rId9" Type="http://schemas.openxmlformats.org/officeDocument/2006/relationships/oleObject" Target="../embeddings/oleObject10.bin"/><Relationship Id="rId10" Type="http://schemas.openxmlformats.org/officeDocument/2006/relationships/image" Target="../media/image53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54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"/>
          <p:cNvSpPr>
            <a:spLocks noGrp="1" noChangeArrowheads="1"/>
          </p:cNvSpPr>
          <p:nvPr>
            <p:ph type="ctrTitle" idx="4294967295"/>
          </p:nvPr>
        </p:nvSpPr>
        <p:spPr>
          <a:xfrm>
            <a:off x="539552" y="908720"/>
            <a:ext cx="6985000" cy="865187"/>
          </a:xfrm>
        </p:spPr>
        <p:txBody>
          <a:bodyPr/>
          <a:lstStyle/>
          <a:p>
            <a:pPr algn="r"/>
            <a:r>
              <a:rPr lang="en-GB" sz="3600" b="1" dirty="0" smtClean="0">
                <a:ea typeface="ＭＳ Ｐゴシック" pitchFamily="34" charset="-128"/>
              </a:rPr>
              <a:t>ASSESSING THE VALUE OF BUS SERVICES FOR LEISURE</a:t>
            </a:r>
          </a:p>
        </p:txBody>
      </p:sp>
      <p:sp>
        <p:nvSpPr>
          <p:cNvPr id="3075" name="Rectangle 11"/>
          <p:cNvSpPr>
            <a:spLocks noGrp="1" noChangeArrowheads="1"/>
          </p:cNvSpPr>
          <p:nvPr>
            <p:ph type="subTitle" idx="4294967295"/>
          </p:nvPr>
        </p:nvSpPr>
        <p:spPr>
          <a:xfrm>
            <a:off x="468313" y="4292600"/>
            <a:ext cx="6400800" cy="14414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sz="2800" b="1" dirty="0" smtClean="0">
                <a:ea typeface="ＭＳ Ｐゴシック" pitchFamily="34" charset="-128"/>
              </a:rPr>
              <a:t>Dr Jo </a:t>
            </a:r>
            <a:r>
              <a:rPr lang="en-GB" sz="2800" b="1" dirty="0" smtClean="0">
                <a:ea typeface="ＭＳ Ｐゴシック" pitchFamily="34" charset="-128"/>
              </a:rPr>
              <a:t>Guiver</a:t>
            </a:r>
          </a:p>
          <a:p>
            <a:pPr marL="0" indent="0">
              <a:buFontTx/>
              <a:buNone/>
            </a:pPr>
            <a:r>
              <a:rPr lang="en-GB" sz="2800" b="1" dirty="0" smtClean="0">
                <a:ea typeface="ＭＳ Ｐゴシック" pitchFamily="34" charset="-128"/>
              </a:rPr>
              <a:t>Nick Davies</a:t>
            </a:r>
            <a:endParaRPr lang="en-GB" sz="2800" b="1" dirty="0" smtClean="0">
              <a:ea typeface="ＭＳ Ｐゴシック" pitchFamily="34" charset="-128"/>
            </a:endParaRPr>
          </a:p>
          <a:p>
            <a:pPr marL="0" indent="0">
              <a:buFontTx/>
              <a:buNone/>
            </a:pPr>
            <a:r>
              <a:rPr lang="en-GB" sz="2800" b="1" dirty="0" smtClean="0">
                <a:ea typeface="ＭＳ Ｐゴシック" pitchFamily="34" charset="-128"/>
              </a:rPr>
              <a:t>Institute of Transport and Tourism</a:t>
            </a:r>
          </a:p>
          <a:p>
            <a:pPr marL="0" indent="0" algn="ctr">
              <a:buFontTx/>
              <a:buNone/>
            </a:pPr>
            <a:endParaRPr lang="en-GB" sz="2800" b="1" dirty="0" smtClean="0">
              <a:ea typeface="ＭＳ Ｐゴシック" pitchFamily="34" charset="-128"/>
            </a:endParaRPr>
          </a:p>
        </p:txBody>
      </p:sp>
      <p:pic>
        <p:nvPicPr>
          <p:cNvPr id="3076" name="Picture 13" descr="flower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420938"/>
            <a:ext cx="143986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18"/>
          <p:cNvSpPr>
            <a:spLocks noChangeArrowheads="1"/>
          </p:cNvSpPr>
          <p:nvPr/>
        </p:nvSpPr>
        <p:spPr bwMode="auto">
          <a:xfrm>
            <a:off x="3203575" y="6165850"/>
            <a:ext cx="2447925" cy="692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3079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414963"/>
            <a:ext cx="2339975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2428875"/>
            <a:ext cx="1584325" cy="142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81" name="Picture 14" descr="opentopoutside2006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420938"/>
            <a:ext cx="158432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6" descr="IMG_11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2420938"/>
            <a:ext cx="1441450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7" descr="keswickbusstationinsu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75" y="2413000"/>
            <a:ext cx="1585913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357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3803" y="188640"/>
            <a:ext cx="8702675" cy="1008112"/>
          </a:xfrm>
        </p:spPr>
        <p:txBody>
          <a:bodyPr/>
          <a:lstStyle/>
          <a:p>
            <a:r>
              <a:rPr lang="en-GB" dirty="0" smtClean="0"/>
              <a:t>Rationale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395536" y="1116817"/>
            <a:ext cx="8136682" cy="4377093"/>
          </a:xfrm>
        </p:spPr>
        <p:txBody>
          <a:bodyPr/>
          <a:lstStyle/>
          <a:p>
            <a:r>
              <a:rPr lang="en-GB" dirty="0" smtClean="0"/>
              <a:t>Previous surveys:</a:t>
            </a:r>
          </a:p>
          <a:p>
            <a:pPr lvl="1"/>
            <a:r>
              <a:rPr lang="en-GB" dirty="0" smtClean="0"/>
              <a:t>Costs</a:t>
            </a:r>
          </a:p>
          <a:p>
            <a:pPr lvl="1"/>
            <a:r>
              <a:rPr lang="en-GB" dirty="0" smtClean="0"/>
              <a:t>Skills </a:t>
            </a:r>
          </a:p>
          <a:p>
            <a:pPr lvl="1"/>
            <a:r>
              <a:rPr lang="en-GB" dirty="0" smtClean="0"/>
              <a:t>Combining data: bigger picture</a:t>
            </a:r>
          </a:p>
          <a:p>
            <a:r>
              <a:rPr lang="en-GB" dirty="0"/>
              <a:t>P</a:t>
            </a:r>
            <a:r>
              <a:rPr lang="en-GB" dirty="0" smtClean="0"/>
              <a:t>roduce off-the-shelf, easy to use system To maximise the skills of the University and minimise costs to users.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2913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it worked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2303335"/>
            <a:ext cx="8713788" cy="4525963"/>
          </a:xfrm>
        </p:spPr>
        <p:txBody>
          <a:bodyPr/>
          <a:lstStyle/>
          <a:p>
            <a:r>
              <a:rPr lang="en-GB" dirty="0" smtClean="0"/>
              <a:t>University designed survey template</a:t>
            </a:r>
          </a:p>
          <a:p>
            <a:r>
              <a:rPr lang="en-GB" dirty="0" smtClean="0"/>
              <a:t>Spread sheet allowed easy inputting of survey data</a:t>
            </a:r>
          </a:p>
          <a:p>
            <a:r>
              <a:rPr lang="en-GB" dirty="0" smtClean="0"/>
              <a:t>Macros in spread sheet generated instant report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7904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50825" y="260350"/>
          <a:ext cx="8893175" cy="628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Acrobat Document" r:id="rId3" imgW="9486900" imgH="6705600" progId="AcroExch.Document.7">
                  <p:embed/>
                </p:oleObj>
              </mc:Choice>
              <mc:Fallback>
                <p:oleObj name="Acrobat Document" r:id="rId3" imgW="9486900" imgH="67056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60350"/>
                        <a:ext cx="8893175" cy="6284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3367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278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2"/>
          <a:srcRect l="15300"/>
          <a:stretch>
            <a:fillRect/>
          </a:stretch>
        </p:blipFill>
        <p:spPr bwMode="auto">
          <a:xfrm>
            <a:off x="0" y="0"/>
            <a:ext cx="7451725" cy="659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304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69850"/>
            <a:ext cx="7416800" cy="678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397" name="AutoShape 5"/>
          <p:cNvSpPr>
            <a:spLocks noChangeArrowheads="1"/>
          </p:cNvSpPr>
          <p:nvPr/>
        </p:nvSpPr>
        <p:spPr bwMode="auto">
          <a:xfrm>
            <a:off x="2916238" y="1773238"/>
            <a:ext cx="1366837" cy="360362"/>
          </a:xfrm>
          <a:prstGeom prst="leftArrow">
            <a:avLst>
              <a:gd name="adj1" fmla="val 50000"/>
              <a:gd name="adj2" fmla="val 9482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650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00013"/>
            <a:ext cx="7345362" cy="672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19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764704"/>
            <a:ext cx="7772400" cy="1362075"/>
          </a:xfrm>
        </p:spPr>
        <p:txBody>
          <a:bodyPr/>
          <a:lstStyle/>
          <a:p>
            <a:r>
              <a:rPr lang="en-GB" smtClean="0">
                <a:solidFill>
                  <a:srgbClr val="CC0066"/>
                </a:solidFill>
                <a:ea typeface="ＭＳ Ｐゴシック" pitchFamily="34" charset="-128"/>
              </a:rPr>
              <a:t>Findings: Passengers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40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Frutiger 55 Roman" charset="0"/>
              </a:rPr>
              <a:t>Findings: Passengers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03649" y="1412875"/>
            <a:ext cx="6984702" cy="4525963"/>
          </a:xfrm>
        </p:spPr>
        <p:txBody>
          <a:bodyPr/>
          <a:lstStyle/>
          <a:p>
            <a:pPr>
              <a:buFontTx/>
              <a:buNone/>
            </a:pPr>
            <a:r>
              <a:rPr lang="en-GB" sz="2800" b="1" dirty="0" smtClean="0">
                <a:latin typeface="Frutiger 45 Light" charset="0"/>
              </a:rPr>
              <a:t>1118 </a:t>
            </a:r>
            <a:r>
              <a:rPr lang="en-GB" sz="2800" b="1" dirty="0">
                <a:latin typeface="Frutiger 45 Light" charset="0"/>
              </a:rPr>
              <a:t>respondents</a:t>
            </a:r>
          </a:p>
          <a:p>
            <a:r>
              <a:rPr lang="en-GB" sz="2800" b="1" dirty="0">
                <a:latin typeface="Frutiger 45 Light" charset="0"/>
              </a:rPr>
              <a:t>Older </a:t>
            </a:r>
            <a:r>
              <a:rPr lang="en-GB" sz="2800" b="1" dirty="0" smtClean="0">
                <a:latin typeface="Frutiger 45 Light" charset="0"/>
              </a:rPr>
              <a:t>profile (52% over 60)</a:t>
            </a:r>
            <a:endParaRPr lang="en-GB" sz="2800" b="1" dirty="0">
              <a:latin typeface="Frutiger 45 Light" charset="0"/>
            </a:endParaRPr>
          </a:p>
          <a:p>
            <a:r>
              <a:rPr lang="en-GB" sz="2800" b="1" dirty="0">
                <a:latin typeface="Frutiger 45 Light" charset="0"/>
              </a:rPr>
              <a:t>Lower income </a:t>
            </a:r>
            <a:r>
              <a:rPr lang="en-GB" sz="2800" b="1" dirty="0" smtClean="0">
                <a:latin typeface="Frutiger 45 Light" charset="0"/>
              </a:rPr>
              <a:t>groups (37% under £10,000, but 10% £50,000+)</a:t>
            </a:r>
            <a:endParaRPr lang="en-GB" sz="2800" b="1" dirty="0">
              <a:latin typeface="Frutiger 45 Light" charset="0"/>
            </a:endParaRPr>
          </a:p>
          <a:p>
            <a:r>
              <a:rPr lang="en-GB" sz="2800" b="1" dirty="0" smtClean="0">
                <a:latin typeface="Frutiger 45 Light" charset="0"/>
              </a:rPr>
              <a:t>9% (86) with </a:t>
            </a:r>
            <a:r>
              <a:rPr lang="en-GB" sz="2800" b="1" dirty="0">
                <a:latin typeface="Frutiger 45 Light" charset="0"/>
              </a:rPr>
              <a:t>disability </a:t>
            </a:r>
            <a:r>
              <a:rPr lang="en-GB" sz="2800" b="1" dirty="0" smtClean="0">
                <a:latin typeface="Frutiger 45 Light" charset="0"/>
              </a:rPr>
              <a:t>restricting </a:t>
            </a:r>
            <a:r>
              <a:rPr lang="en-GB" sz="2800" b="1" dirty="0">
                <a:latin typeface="Frutiger 45 Light" charset="0"/>
              </a:rPr>
              <a:t>mobility</a:t>
            </a:r>
          </a:p>
          <a:p>
            <a:r>
              <a:rPr lang="en-GB" sz="2800" b="1" dirty="0" smtClean="0">
                <a:latin typeface="Frutiger 45 Light" charset="0"/>
              </a:rPr>
              <a:t>51% </a:t>
            </a:r>
            <a:r>
              <a:rPr lang="en-GB" sz="2800" b="1" dirty="0">
                <a:latin typeface="Frutiger 45 Light" charset="0"/>
              </a:rPr>
              <a:t>no car available on day</a:t>
            </a:r>
          </a:p>
          <a:p>
            <a:r>
              <a:rPr lang="en-GB" sz="2800" b="1" dirty="0" smtClean="0">
                <a:latin typeface="Frutiger 45 Light" charset="0"/>
              </a:rPr>
              <a:t>8% (92) </a:t>
            </a:r>
            <a:r>
              <a:rPr lang="en-GB" sz="2800" b="1" dirty="0">
                <a:latin typeface="Frutiger 45 Light" charset="0"/>
              </a:rPr>
              <a:t>from overseas</a:t>
            </a:r>
          </a:p>
          <a:p>
            <a:endParaRPr lang="en-GB" sz="2800" dirty="0">
              <a:latin typeface="Frutiger 45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712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908720"/>
            <a:ext cx="8702675" cy="1143000"/>
          </a:xfrm>
        </p:spPr>
        <p:txBody>
          <a:bodyPr/>
          <a:lstStyle/>
          <a:p>
            <a:r>
              <a:rPr lang="en-GB" dirty="0" smtClean="0">
                <a:solidFill>
                  <a:srgbClr val="CC0066"/>
                </a:solidFill>
                <a:ea typeface="ＭＳ Ｐゴシック" pitchFamily="34" charset="-128"/>
              </a:rPr>
              <a:t>How knew about bus</a:t>
            </a:r>
          </a:p>
        </p:txBody>
      </p:sp>
      <p:graphicFrame>
        <p:nvGraphicFramePr>
          <p:cNvPr id="18435" name="Object 3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01104310"/>
              </p:ext>
            </p:extLst>
          </p:nvPr>
        </p:nvGraphicFramePr>
        <p:xfrm>
          <a:off x="1195388" y="1916113"/>
          <a:ext cx="6824662" cy="397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Chart" r:id="rId3" imgW="5086260" imgH="2962365" progId="Excel.Chart.8">
                  <p:embed/>
                </p:oleObj>
              </mc:Choice>
              <mc:Fallback>
                <p:oleObj name="Chart" r:id="rId3" imgW="5086260" imgH="296236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5388" y="1916113"/>
                        <a:ext cx="6824662" cy="397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0904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Leisure Travel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1268760"/>
            <a:ext cx="6048672" cy="4525963"/>
          </a:xfrm>
        </p:spPr>
        <p:txBody>
          <a:bodyPr/>
          <a:lstStyle/>
          <a:p>
            <a:r>
              <a:rPr lang="en-GB" dirty="0" smtClean="0"/>
              <a:t>Different from utility travel:</a:t>
            </a:r>
          </a:p>
          <a:p>
            <a:pPr lvl="1"/>
            <a:r>
              <a:rPr lang="en-GB" dirty="0" smtClean="0"/>
              <a:t>Less routine/novelty</a:t>
            </a:r>
          </a:p>
          <a:p>
            <a:pPr lvl="1"/>
            <a:r>
              <a:rPr lang="en-GB" dirty="0" smtClean="0"/>
              <a:t>Part of experience</a:t>
            </a:r>
          </a:p>
          <a:p>
            <a:pPr lvl="1"/>
            <a:r>
              <a:rPr lang="en-GB" dirty="0" smtClean="0"/>
              <a:t>Discretionary, </a:t>
            </a:r>
          </a:p>
          <a:p>
            <a:pPr lvl="2"/>
            <a:r>
              <a:rPr lang="en-GB" dirty="0" smtClean="0"/>
              <a:t>Whether or not to travel</a:t>
            </a:r>
          </a:p>
          <a:p>
            <a:pPr lvl="2"/>
            <a:r>
              <a:rPr lang="en-GB" dirty="0" smtClean="0"/>
              <a:t>Where to go</a:t>
            </a:r>
          </a:p>
          <a:p>
            <a:pPr lvl="2"/>
            <a:r>
              <a:rPr lang="en-GB" dirty="0" smtClean="0"/>
              <a:t>When to go</a:t>
            </a:r>
          </a:p>
          <a:p>
            <a:pPr lvl="2"/>
            <a:r>
              <a:rPr lang="en-GB" dirty="0" smtClean="0"/>
              <a:t>How to go</a:t>
            </a:r>
          </a:p>
          <a:p>
            <a:pPr lvl="2"/>
            <a:r>
              <a:rPr lang="en-GB" dirty="0" smtClean="0"/>
              <a:t>Who to go with </a:t>
            </a:r>
          </a:p>
          <a:p>
            <a:pPr lvl="1"/>
            <a:r>
              <a:rPr lang="en-GB" dirty="0" smtClean="0"/>
              <a:t>Bundles of choices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4433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Reason for Visit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0827409"/>
              </p:ext>
            </p:extLst>
          </p:nvPr>
        </p:nvGraphicFramePr>
        <p:xfrm>
          <a:off x="611560" y="1628800"/>
          <a:ext cx="7704856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72781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274638"/>
            <a:ext cx="8702675" cy="1143000"/>
          </a:xfrm>
        </p:spPr>
        <p:txBody>
          <a:bodyPr/>
          <a:lstStyle/>
          <a:p>
            <a:r>
              <a:rPr lang="en-GB" smtClean="0">
                <a:ea typeface="ＭＳ Ｐゴシック" pitchFamily="34" charset="-128"/>
              </a:rPr>
              <a:t>Reason for Visit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6859454"/>
              </p:ext>
            </p:extLst>
          </p:nvPr>
        </p:nvGraphicFramePr>
        <p:xfrm>
          <a:off x="539552" y="1556792"/>
          <a:ext cx="7557268" cy="4667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92414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ea typeface="ＭＳ Ｐゴシック" pitchFamily="34" charset="-128"/>
              </a:rPr>
              <a:t>Visiting Area and Using Bus</a:t>
            </a:r>
          </a:p>
        </p:txBody>
      </p:sp>
      <p:graphicFrame>
        <p:nvGraphicFramePr>
          <p:cNvPr id="20483" name="Object 7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1484313"/>
          <a:ext cx="2836863" cy="3960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1" name="Chart" r:id="rId3" imgW="2451100" imgH="3225800" progId="Excel.Chart.8">
                  <p:embed/>
                </p:oleObj>
              </mc:Choice>
              <mc:Fallback>
                <p:oleObj name="Chart" r:id="rId3" imgW="2451100" imgH="32258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84313"/>
                        <a:ext cx="2836863" cy="3960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1" name="Object 9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849563" y="1484313"/>
          <a:ext cx="2816225" cy="388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2" name="Chart" r:id="rId5" imgW="2362200" imgH="3263900" progId="Excel.Chart.8">
                  <p:embed/>
                </p:oleObj>
              </mc:Choice>
              <mc:Fallback>
                <p:oleObj name="Chart" r:id="rId5" imgW="2362200" imgH="32639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9563" y="1484313"/>
                        <a:ext cx="2816225" cy="388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4" name="Object 12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724525" y="1484313"/>
          <a:ext cx="3130550" cy="3887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3" name="Chart" r:id="rId7" imgW="2717800" imgH="3378200" progId="Excel.Chart.8">
                  <p:embed/>
                </p:oleObj>
              </mc:Choice>
              <mc:Fallback>
                <p:oleObj name="Chart" r:id="rId7" imgW="2717800" imgH="33782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525" y="1484313"/>
                        <a:ext cx="3130550" cy="3887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969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8681" grpId="0"/>
      <p:bldOleChart spid="2868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solidFill>
                  <a:srgbClr val="CC0066"/>
                </a:solidFill>
                <a:ea typeface="ＭＳ Ｐゴシック" pitchFamily="34" charset="-128"/>
              </a:rPr>
              <a:t>Alternatives if Bus not running</a:t>
            </a:r>
          </a:p>
        </p:txBody>
      </p:sp>
      <p:graphicFrame>
        <p:nvGraphicFramePr>
          <p:cNvPr id="2150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50825" y="1389063"/>
          <a:ext cx="8893175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Chart" r:id="rId3" imgW="7785100" imgH="3683000" progId="Excel.Chart.8">
                  <p:embed/>
                </p:oleObj>
              </mc:Choice>
              <mc:Fallback>
                <p:oleObj name="Chart" r:id="rId3" imgW="7785100" imgH="36830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389063"/>
                        <a:ext cx="8893175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4661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C0066"/>
                </a:solidFill>
                <a:ea typeface="ＭＳ Ｐゴシック" pitchFamily="34" charset="-128"/>
              </a:rPr>
              <a:t>Alternatives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32025" y="1341438"/>
            <a:ext cx="6911975" cy="4525962"/>
          </a:xfrm>
        </p:spPr>
        <p:txBody>
          <a:bodyPr/>
          <a:lstStyle/>
          <a:p>
            <a:r>
              <a:rPr lang="en-GB" b="1" dirty="0" smtClean="0">
                <a:solidFill>
                  <a:srgbClr val="CC0066"/>
                </a:solidFill>
                <a:ea typeface="ＭＳ Ｐゴシック" pitchFamily="34" charset="-128"/>
              </a:rPr>
              <a:t>35% would stay at home</a:t>
            </a:r>
          </a:p>
          <a:p>
            <a:r>
              <a:rPr lang="en-GB" b="1" dirty="0" smtClean="0">
                <a:solidFill>
                  <a:srgbClr val="CC0066"/>
                </a:solidFill>
                <a:ea typeface="ＭＳ Ｐゴシック" pitchFamily="34" charset="-128"/>
              </a:rPr>
              <a:t>64% would not visit area </a:t>
            </a:r>
          </a:p>
          <a:p>
            <a:pPr lvl="1"/>
            <a:r>
              <a:rPr lang="en-GB" b="1" dirty="0" smtClean="0">
                <a:solidFill>
                  <a:srgbClr val="CC0066"/>
                </a:solidFill>
              </a:rPr>
              <a:t>(Stay at home 35% </a:t>
            </a:r>
          </a:p>
          <a:p>
            <a:pPr marL="857250" lvl="2" indent="0">
              <a:buNone/>
            </a:pPr>
            <a:r>
              <a:rPr lang="en-GB" sz="2800" b="1" dirty="0" smtClean="0">
                <a:solidFill>
                  <a:srgbClr val="CC0066"/>
                </a:solidFill>
              </a:rPr>
              <a:t>+ Different destination 29%)</a:t>
            </a:r>
          </a:p>
          <a:p>
            <a:r>
              <a:rPr lang="en-GB" b="1" dirty="0" smtClean="0">
                <a:solidFill>
                  <a:srgbClr val="CC0066"/>
                </a:solidFill>
                <a:ea typeface="ＭＳ Ｐゴシック" pitchFamily="34" charset="-128"/>
              </a:rPr>
              <a:t>27% would use a car </a:t>
            </a:r>
          </a:p>
          <a:p>
            <a:r>
              <a:rPr lang="en-GB" b="1" dirty="0" smtClean="0">
                <a:solidFill>
                  <a:srgbClr val="CC0066"/>
                </a:solidFill>
                <a:ea typeface="ＭＳ Ｐゴシック" pitchFamily="34" charset="-128"/>
              </a:rPr>
              <a:t>47% would change day of travel to use bus</a:t>
            </a:r>
          </a:p>
        </p:txBody>
      </p:sp>
    </p:spTree>
    <p:extLst>
      <p:ext uri="{BB962C8B-B14F-4D97-AF65-F5344CB8AC3E}">
        <p14:creationId xmlns:p14="http://schemas.microsoft.com/office/powerpoint/2010/main" val="2671141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3789040"/>
            <a:ext cx="7772400" cy="1470025"/>
          </a:xfrm>
        </p:spPr>
        <p:txBody>
          <a:bodyPr/>
          <a:lstStyle/>
          <a:p>
            <a:r>
              <a:rPr lang="en-GB" b="1" dirty="0" smtClean="0"/>
              <a:t>Spending</a:t>
            </a:r>
            <a:endParaRPr lang="en-GB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3728">
            <a:off x="3398718" y="1190961"/>
            <a:ext cx="603885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79299">
            <a:off x="-267954" y="3027150"/>
            <a:ext cx="4766642" cy="262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856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ea typeface="ＭＳ Ｐゴシック" pitchFamily="34" charset="-128"/>
              </a:rPr>
              <a:t>Spending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31640" y="2332038"/>
            <a:ext cx="6697663" cy="2105074"/>
          </a:xfrm>
        </p:spPr>
        <p:txBody>
          <a:bodyPr/>
          <a:lstStyle/>
          <a:p>
            <a:r>
              <a:rPr lang="en-GB" sz="2800" dirty="0" smtClean="0">
                <a:ea typeface="ＭＳ Ｐゴシック" pitchFamily="34" charset="-128"/>
              </a:rPr>
              <a:t>Average Spending per day </a:t>
            </a:r>
          </a:p>
          <a:p>
            <a:pPr lvl="1"/>
            <a:r>
              <a:rPr lang="en-GB" sz="2400" dirty="0" smtClean="0">
                <a:ea typeface="Arial" pitchFamily="34" charset="0"/>
              </a:rPr>
              <a:t>£16.47 excluding accommodation</a:t>
            </a:r>
          </a:p>
          <a:p>
            <a:pPr lvl="1"/>
            <a:r>
              <a:rPr lang="en-GB" sz="2400" dirty="0" smtClean="0">
                <a:ea typeface="Arial" pitchFamily="34" charset="0"/>
              </a:rPr>
              <a:t>£25.89 with accommodation for one night</a:t>
            </a:r>
          </a:p>
        </p:txBody>
      </p:sp>
    </p:spTree>
    <p:extLst>
      <p:ext uri="{BB962C8B-B14F-4D97-AF65-F5344CB8AC3E}">
        <p14:creationId xmlns:p14="http://schemas.microsoft.com/office/powerpoint/2010/main" val="274079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ea typeface="ＭＳ Ｐゴシック" pitchFamily="34" charset="-128"/>
              </a:rPr>
              <a:t>Spending</a:t>
            </a:r>
          </a:p>
        </p:txBody>
      </p:sp>
      <p:graphicFrame>
        <p:nvGraphicFramePr>
          <p:cNvPr id="2355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1125538"/>
          <a:ext cx="9217025" cy="547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8" name="Chart" r:id="rId3" imgW="5499100" imgH="3009900" progId="Excel.Chart.8">
                  <p:embed/>
                </p:oleObj>
              </mc:Choice>
              <mc:Fallback>
                <p:oleObj name="Chart" r:id="rId3" imgW="5499100" imgH="30099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25538"/>
                        <a:ext cx="9217025" cy="547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3640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Visitors and Income lost without bus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3458" b="3458"/>
          <a:stretch>
            <a:fillRect/>
          </a:stretch>
        </p:blipFill>
        <p:spPr>
          <a:xfrm>
            <a:off x="457199" y="1600200"/>
            <a:ext cx="8693570" cy="4781128"/>
          </a:xfrm>
        </p:spPr>
      </p:pic>
    </p:spTree>
    <p:extLst>
      <p:ext uri="{BB962C8B-B14F-4D97-AF65-F5344CB8AC3E}">
        <p14:creationId xmlns:p14="http://schemas.microsoft.com/office/powerpoint/2010/main" val="2283700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77" b="100000" l="0" r="91765">
                        <a14:foregroundMark x1="7647" y1="10915" x2="41176" y2="2113"/>
                        <a14:foregroundMark x1="23529" y1="5634" x2="70588" y2="5282"/>
                        <a14:foregroundMark x1="70588" y1="5282" x2="91765" y2="12324"/>
                        <a14:foregroundMark x1="7647" y1="11972" x2="24118" y2="15493"/>
                        <a14:foregroundMark x1="24118" y1="15493" x2="51765" y2="19014"/>
                        <a14:foregroundMark x1="51765" y1="19014" x2="84118" y2="11972"/>
                        <a14:foregroundMark x1="19412" y1="75352" x2="20000" y2="86620"/>
                        <a14:foregroundMark x1="20000" y1="83451" x2="35882" y2="91901"/>
                        <a14:foregroundMark x1="18235" y1="55634" x2="19412" y2="70423"/>
                        <a14:foregroundMark x1="23529" y1="7746" x2="70000" y2="11268"/>
                        <a14:foregroundMark x1="88235" y1="11972" x2="74118" y2="89085"/>
                        <a14:foregroundMark x1="18235" y1="61620" x2="20588" y2="86620"/>
                        <a14:foregroundMark x1="77059" y1="5282" x2="88235" y2="11268"/>
                        <a14:foregroundMark x1="71765" y1="6338" x2="71765" y2="6338"/>
                        <a14:foregroundMark x1="67059" y1="5986" x2="78824" y2="7746"/>
                        <a14:foregroundMark x1="78824" y1="7746" x2="68824" y2="7042"/>
                        <a14:foregroundMark x1="80588" y1="8803" x2="68235" y2="5986"/>
                        <a14:foregroundMark x1="77647" y1="6338" x2="64118" y2="4577"/>
                        <a14:backgroundMark x1="13529" y1="42254" x2="2353" y2="352"/>
                        <a14:backgroundMark x1="4118" y1="9155" x2="35294" y2="704"/>
                        <a14:backgroundMark x1="82941" y1="8803" x2="47647" y2="352"/>
                        <a14:backgroundMark x1="19412" y1="3169" x2="53529" y2="352"/>
                        <a14:backgroundMark x1="12353" y1="42606" x2="21765" y2="86620"/>
                        <a14:backgroundMark x1="86471" y1="39085" x2="86471" y2="39085"/>
                        <a14:backgroundMark x1="85882" y1="40493" x2="81765" y2="51761"/>
                        <a14:backgroundMark x1="96471" y1="53873" x2="96471" y2="53873"/>
                        <a14:backgroundMark x1="90588" y1="10915" x2="82941" y2="48239"/>
                        <a14:backgroundMark x1="17647" y1="76761" x2="23529" y2="99648"/>
                        <a14:backgroundMark x1="12353" y1="6690" x2="48824" y2="1761"/>
                        <a14:backgroundMark x1="2353" y1="7746" x2="46471" y2="1408"/>
                        <a14:backgroundMark x1="19412" y1="704" x2="87059" y2="3521"/>
                        <a14:backgroundMark x1="87059" y1="3521" x2="96471" y2="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764704"/>
            <a:ext cx="2657860" cy="4440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4108450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51" b="100000" l="3000" r="100000">
                        <a14:foregroundMark x1="12400" y1="67761" x2="11600" y2="89552"/>
                        <a14:backgroundMark x1="41400" y1="96119" x2="49400" y2="83284"/>
                        <a14:backgroundMark x1="98400" y1="78507" x2="99800" y2="87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12" y="3337246"/>
            <a:ext cx="476250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912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Discretionary Travel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orient="vert" idx="4294967295"/>
          </p:nvPr>
        </p:nvSpPr>
        <p:spPr>
          <a:xfrm>
            <a:off x="1331640" y="2276872"/>
            <a:ext cx="6408712" cy="3849291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Less important than utility?</a:t>
            </a:r>
          </a:p>
          <a:p>
            <a:pPr marL="0" indent="0">
              <a:buNone/>
            </a:pPr>
            <a:r>
              <a:rPr lang="en-GB" dirty="0" smtClean="0"/>
              <a:t>Often cross-border</a:t>
            </a:r>
          </a:p>
          <a:p>
            <a:pPr marL="0" indent="0">
              <a:buNone/>
            </a:pPr>
            <a:r>
              <a:rPr lang="en-GB" dirty="0" smtClean="0"/>
              <a:t>More politically expendable?</a:t>
            </a:r>
          </a:p>
        </p:txBody>
      </p:sp>
    </p:spTree>
    <p:extLst>
      <p:ext uri="{BB962C8B-B14F-4D97-AF65-F5344CB8AC3E}">
        <p14:creationId xmlns:p14="http://schemas.microsoft.com/office/powerpoint/2010/main" val="1052035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12710"/>
            <a:ext cx="3070982" cy="511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3" b="95313" l="4737" r="978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226">
            <a:off x="-204427" y="722446"/>
            <a:ext cx="4990787" cy="5043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387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72616" y="116632"/>
            <a:ext cx="8702675" cy="1143000"/>
          </a:xfrm>
        </p:spPr>
        <p:txBody>
          <a:bodyPr/>
          <a:lstStyle/>
          <a:p>
            <a:r>
              <a:rPr lang="en-GB" dirty="0" smtClean="0"/>
              <a:t>Accommodation</a:t>
            </a:r>
            <a:endParaRPr lang="en-GB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67544" y="2060848"/>
            <a:ext cx="6697663" cy="45259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A5002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A5002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A5002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A5002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A5002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A5002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A5002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A5002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A5002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 smtClean="0">
                <a:ea typeface="ＭＳ Ｐゴシック" pitchFamily="34" charset="-128"/>
              </a:rPr>
              <a:t>47% stayed at least one night</a:t>
            </a:r>
          </a:p>
          <a:p>
            <a:pPr marL="0" indent="0">
              <a:buNone/>
            </a:pPr>
            <a:r>
              <a:rPr lang="en-GB" sz="2800" dirty="0" smtClean="0">
                <a:ea typeface="ＭＳ Ｐゴシック" pitchFamily="34" charset="-128"/>
              </a:rPr>
              <a:t> in holiday accommodation </a:t>
            </a:r>
          </a:p>
          <a:p>
            <a:pPr marL="0" indent="0">
              <a:buNone/>
            </a:pPr>
            <a:endParaRPr lang="en-GB" sz="2800" dirty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GB" sz="2400" dirty="0" smtClean="0">
                <a:ea typeface="Arial" pitchFamily="34" charset="0"/>
              </a:rPr>
              <a:t>Average length of stay was 5 nights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0"/>
            <a:ext cx="7620000" cy="505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502150"/>
            <a:ext cx="3048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08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3928" y="3140968"/>
            <a:ext cx="4788024" cy="1362075"/>
          </a:xfrm>
        </p:spPr>
        <p:txBody>
          <a:bodyPr/>
          <a:lstStyle/>
          <a:p>
            <a:r>
              <a:rPr lang="en-GB" dirty="0" smtClean="0"/>
              <a:t>health </a:t>
            </a:r>
            <a:br>
              <a:rPr lang="en-GB" dirty="0" smtClean="0"/>
            </a:br>
            <a:r>
              <a:rPr lang="en-GB" dirty="0" smtClean="0"/>
              <a:t>and </a:t>
            </a:r>
            <a:r>
              <a:rPr lang="en-GB" dirty="0"/>
              <a:t>W</a:t>
            </a:r>
            <a:r>
              <a:rPr lang="en-GB" dirty="0" smtClean="0"/>
              <a:t>ell-being</a:t>
            </a:r>
            <a:br>
              <a:rPr lang="en-GB" dirty="0" smtClean="0"/>
            </a:br>
            <a:r>
              <a:rPr lang="en-GB" sz="2800" dirty="0" smtClean="0"/>
              <a:t>and Satisfaction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0" r="21955"/>
          <a:stretch/>
        </p:blipFill>
        <p:spPr bwMode="auto">
          <a:xfrm>
            <a:off x="755576" y="2420888"/>
            <a:ext cx="2506134" cy="295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9803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043608" y="1988840"/>
            <a:ext cx="7273305" cy="45259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A5002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A5002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A5002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A5002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A5002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A5002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A5002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A5002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A5002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 smtClean="0">
                <a:ea typeface="ＭＳ Ｐゴシック" pitchFamily="34" charset="-128"/>
              </a:rPr>
              <a:t>74% of respondents did some form of physical activity </a:t>
            </a:r>
          </a:p>
          <a:p>
            <a:pPr marL="0" indent="0">
              <a:buNone/>
            </a:pPr>
            <a:endParaRPr lang="en-GB" sz="1400" b="1" dirty="0" smtClean="0">
              <a:ea typeface="ＭＳ Ｐゴシック" pitchFamily="34" charset="-128"/>
            </a:endParaRPr>
          </a:p>
          <a:p>
            <a:pPr marL="457200" lvl="1" indent="0">
              <a:buNone/>
            </a:pPr>
            <a:r>
              <a:rPr lang="en-GB" b="1" dirty="0" smtClean="0">
                <a:ea typeface="Arial" pitchFamily="34" charset="0"/>
              </a:rPr>
              <a:t>469 (65%) people walked</a:t>
            </a:r>
          </a:p>
          <a:p>
            <a:pPr marL="457200" lvl="1" indent="0">
              <a:buNone/>
            </a:pPr>
            <a:r>
              <a:rPr lang="en-GB" b="1" dirty="0" smtClean="0">
                <a:ea typeface="Arial" pitchFamily="34" charset="0"/>
              </a:rPr>
              <a:t>14 (2%) people cycled</a:t>
            </a:r>
          </a:p>
          <a:p>
            <a:pPr marL="457200" lvl="1" indent="0">
              <a:buNone/>
            </a:pPr>
            <a:r>
              <a:rPr lang="en-GB" b="1" dirty="0" smtClean="0">
                <a:ea typeface="Arial" pitchFamily="34" charset="0"/>
              </a:rPr>
              <a:t>127 (18%) said they did other physical activity</a:t>
            </a:r>
          </a:p>
          <a:p>
            <a:pPr marL="0" indent="0">
              <a:buNone/>
            </a:pPr>
            <a:endParaRPr lang="en-GB" b="1" dirty="0" smtClean="0">
              <a:ea typeface="ＭＳ Ｐゴシック" pitchFamily="34" charset="-128"/>
            </a:endParaRPr>
          </a:p>
          <a:p>
            <a:endParaRPr lang="en-GB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9803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0"/>
            <a:ext cx="7136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06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Satisfaction with Service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2277" b="2277"/>
          <a:stretch>
            <a:fillRect/>
          </a:stretch>
        </p:blipFill>
        <p:spPr>
          <a:xfrm>
            <a:off x="0" y="1484784"/>
            <a:ext cx="8967129" cy="4657549"/>
          </a:xfrm>
        </p:spPr>
      </p:pic>
    </p:spTree>
    <p:extLst>
      <p:ext uri="{BB962C8B-B14F-4D97-AF65-F5344CB8AC3E}">
        <p14:creationId xmlns:p14="http://schemas.microsoft.com/office/powerpoint/2010/main" val="1065259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702675" cy="1143000"/>
          </a:xfrm>
        </p:spPr>
        <p:txBody>
          <a:bodyPr/>
          <a:lstStyle/>
          <a:p>
            <a:r>
              <a:rPr lang="en-GB" smtClean="0">
                <a:ea typeface="ＭＳ Ｐゴシック" pitchFamily="34" charset="-128"/>
              </a:rPr>
              <a:t>Satisfaction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74900" y="981075"/>
            <a:ext cx="6769100" cy="4525963"/>
          </a:xfrm>
        </p:spPr>
        <p:txBody>
          <a:bodyPr/>
          <a:lstStyle/>
          <a:p>
            <a:r>
              <a:rPr lang="en-GB" dirty="0">
                <a:ea typeface="ＭＳ Ｐゴシック" pitchFamily="34" charset="-128"/>
              </a:rPr>
              <a:t>Comfort, Information and Frequency </a:t>
            </a:r>
            <a:r>
              <a:rPr lang="ja-JP" altLang="en-GB" dirty="0">
                <a:ea typeface="ＭＳ Ｐゴシック" pitchFamily="34" charset="-128"/>
              </a:rPr>
              <a:t>‘</a:t>
            </a:r>
            <a:r>
              <a:rPr lang="en-GB" altLang="ja-JP" i="1" dirty="0">
                <a:ea typeface="ＭＳ Ｐゴシック" pitchFamily="34" charset="-128"/>
              </a:rPr>
              <a:t>good</a:t>
            </a:r>
            <a:r>
              <a:rPr lang="ja-JP" altLang="en-GB" dirty="0">
                <a:ea typeface="ＭＳ Ｐゴシック" pitchFamily="34" charset="-128"/>
              </a:rPr>
              <a:t>’</a:t>
            </a:r>
            <a:endParaRPr lang="en-GB" dirty="0">
              <a:ea typeface="ＭＳ Ｐゴシック" pitchFamily="34" charset="-128"/>
            </a:endParaRPr>
          </a:p>
          <a:p>
            <a:r>
              <a:rPr lang="en-GB" dirty="0" smtClean="0">
                <a:ea typeface="ＭＳ Ｐゴシック" pitchFamily="34" charset="-128"/>
              </a:rPr>
              <a:t>Most Factors </a:t>
            </a:r>
            <a:r>
              <a:rPr lang="ja-JP" altLang="en-GB" dirty="0" smtClean="0">
                <a:ea typeface="ＭＳ Ｐゴシック" pitchFamily="34" charset="-128"/>
              </a:rPr>
              <a:t>‘</a:t>
            </a:r>
            <a:r>
              <a:rPr lang="en-GB" altLang="ja-JP" i="1" dirty="0" smtClean="0">
                <a:ea typeface="ＭＳ Ｐゴシック" pitchFamily="34" charset="-128"/>
              </a:rPr>
              <a:t>very good</a:t>
            </a:r>
            <a:r>
              <a:rPr lang="ja-JP" altLang="en-GB" dirty="0" smtClean="0">
                <a:ea typeface="ＭＳ Ｐゴシック" pitchFamily="34" charset="-128"/>
              </a:rPr>
              <a:t>’</a:t>
            </a:r>
            <a:r>
              <a:rPr lang="en-GB" dirty="0">
                <a:ea typeface="ＭＳ Ｐゴシック" pitchFamily="34" charset="-128"/>
              </a:rPr>
              <a:t> </a:t>
            </a:r>
            <a:endParaRPr lang="en-GB" dirty="0" smtClean="0">
              <a:ea typeface="ＭＳ Ｐゴシック" pitchFamily="34" charset="-128"/>
            </a:endParaRPr>
          </a:p>
          <a:p>
            <a:r>
              <a:rPr lang="en-GB" dirty="0">
                <a:ea typeface="ＭＳ Ｐゴシック" pitchFamily="34" charset="-128"/>
              </a:rPr>
              <a:t>64% had a great time</a:t>
            </a:r>
          </a:p>
          <a:p>
            <a:r>
              <a:rPr lang="en-GB" dirty="0" smtClean="0">
                <a:ea typeface="ＭＳ Ｐゴシック" pitchFamily="34" charset="-128"/>
              </a:rPr>
              <a:t>89</a:t>
            </a:r>
            <a:r>
              <a:rPr lang="en-GB" dirty="0">
                <a:ea typeface="ＭＳ Ｐゴシック" pitchFamily="34" charset="-128"/>
              </a:rPr>
              <a:t>% would recommend service to a friend</a:t>
            </a:r>
          </a:p>
          <a:p>
            <a:endParaRPr lang="en-GB" altLang="ja-JP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7451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>
                <a:ea typeface="ＭＳ Ｐゴシック" pitchFamily="34" charset="-128"/>
              </a:rPr>
              <a:t>In Summary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95513" y="1268413"/>
            <a:ext cx="6408737" cy="4525962"/>
          </a:xfrm>
        </p:spPr>
        <p:txBody>
          <a:bodyPr/>
          <a:lstStyle/>
          <a:p>
            <a:r>
              <a:rPr lang="en-GB" b="1" dirty="0" smtClean="0">
                <a:ea typeface="ＭＳ Ｐゴシック" pitchFamily="34" charset="-128"/>
              </a:rPr>
              <a:t>We have evidence that these buses are helping to:</a:t>
            </a:r>
          </a:p>
          <a:p>
            <a:pPr lvl="1"/>
            <a:r>
              <a:rPr lang="en-GB" b="1" dirty="0" smtClean="0"/>
              <a:t>Reduce Social Exclusion</a:t>
            </a:r>
          </a:p>
          <a:p>
            <a:pPr lvl="1"/>
            <a:r>
              <a:rPr lang="en-GB" b="1" dirty="0" smtClean="0"/>
              <a:t>Reduce car use</a:t>
            </a:r>
          </a:p>
          <a:p>
            <a:pPr lvl="1"/>
            <a:r>
              <a:rPr lang="en-GB" b="1" dirty="0" smtClean="0"/>
              <a:t>Generate Local Spending</a:t>
            </a:r>
          </a:p>
          <a:p>
            <a:pPr lvl="1"/>
            <a:r>
              <a:rPr lang="en-GB" b="1" dirty="0" smtClean="0"/>
              <a:t>Are used for physical activity </a:t>
            </a:r>
          </a:p>
          <a:p>
            <a:r>
              <a:rPr lang="en-GB" b="1" dirty="0" smtClean="0"/>
              <a:t>High satisfaction</a:t>
            </a:r>
          </a:p>
          <a:p>
            <a:pPr lvl="1"/>
            <a:r>
              <a:rPr lang="en-GB" b="1" dirty="0" smtClean="0"/>
              <a:t> suggests they help well-being</a:t>
            </a:r>
          </a:p>
        </p:txBody>
      </p:sp>
    </p:spTree>
    <p:extLst>
      <p:ext uri="{BB962C8B-B14F-4D97-AF65-F5344CB8AC3E}">
        <p14:creationId xmlns:p14="http://schemas.microsoft.com/office/powerpoint/2010/main" val="27417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702675" cy="1143000"/>
          </a:xfrm>
        </p:spPr>
        <p:txBody>
          <a:bodyPr/>
          <a:lstStyle/>
          <a:p>
            <a:r>
              <a:rPr lang="en-GB" b="1" smtClean="0">
                <a:ea typeface="ＭＳ Ｐゴシック" pitchFamily="34" charset="-128"/>
              </a:rPr>
              <a:t>How to Evaluate the Benefits?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68538" y="981075"/>
            <a:ext cx="5688012" cy="4525963"/>
          </a:xfrm>
        </p:spPr>
        <p:txBody>
          <a:bodyPr/>
          <a:lstStyle/>
          <a:p>
            <a:r>
              <a:rPr lang="en-GB" smtClean="0">
                <a:ea typeface="ＭＳ Ｐゴシック" pitchFamily="34" charset="-128"/>
              </a:rPr>
              <a:t>Can apples, pears and grapes be added up as units of fruit?</a:t>
            </a:r>
          </a:p>
          <a:p>
            <a:r>
              <a:rPr lang="en-GB" smtClean="0">
                <a:ea typeface="ＭＳ Ｐゴシック" pitchFamily="34" charset="-128"/>
              </a:rPr>
              <a:t>Do we need to attribute relative values to the benefits?</a:t>
            </a:r>
          </a:p>
          <a:p>
            <a:endParaRPr lang="en-GB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7273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ea typeface="ＭＳ Ｐゴシック" pitchFamily="34" charset="-128"/>
              </a:rPr>
              <a:t>Game at Seminar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GB" dirty="0" smtClean="0">
                <a:ea typeface="ＭＳ Ｐゴシック" pitchFamily="34" charset="-128"/>
              </a:rPr>
              <a:t>Participants sat at different tables according to their roles: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Volunteer Sector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Local authorities 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National Parks, Areas of Outstanding Natural Beauty, </a:t>
            </a:r>
            <a:r>
              <a:rPr lang="en-GB" dirty="0" err="1" smtClean="0"/>
              <a:t>etc</a:t>
            </a:r>
            <a:r>
              <a:rPr lang="en-GB" dirty="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Bus operators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Academics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Consultants</a:t>
            </a:r>
          </a:p>
          <a:p>
            <a:pPr lvl="1">
              <a:lnSpc>
                <a:spcPct val="90000"/>
              </a:lnSpc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274901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Buses are </a:t>
            </a:r>
            <a:r>
              <a:rPr lang="en-GB" dirty="0" smtClean="0"/>
              <a:t>Boring!</a:t>
            </a:r>
            <a:r>
              <a:rPr lang="en-GB" dirty="0"/>
              <a:t/>
            </a:r>
            <a:br>
              <a:rPr lang="en-GB" dirty="0"/>
            </a:br>
            <a:endParaRPr lang="en-GB" sz="2800" cap="small" dirty="0"/>
          </a:p>
        </p:txBody>
      </p:sp>
      <p:pic>
        <p:nvPicPr>
          <p:cNvPr id="1026" name="Picture 2" descr="C:\Users\uclan user\Documents\busphotos\090905 SNAP BusesBeacon 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3" y="427210"/>
            <a:ext cx="3868347" cy="247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805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0662" y="116632"/>
            <a:ext cx="8702675" cy="1143000"/>
          </a:xfrm>
        </p:spPr>
        <p:txBody>
          <a:bodyPr/>
          <a:lstStyle/>
          <a:p>
            <a:r>
              <a:rPr lang="en-US" dirty="0" smtClean="0"/>
              <a:t>Sequence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9552" y="1124744"/>
            <a:ext cx="8064896" cy="452596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Asked </a:t>
            </a:r>
            <a:r>
              <a:rPr lang="en-US" dirty="0"/>
              <a:t>to give their personal priorities in terms of %s </a:t>
            </a:r>
            <a:r>
              <a:rPr lang="en-US" dirty="0" smtClean="0"/>
              <a:t>among: </a:t>
            </a:r>
            <a:endParaRPr lang="en-US" dirty="0"/>
          </a:p>
          <a:p>
            <a:pPr lvl="1"/>
            <a:r>
              <a:rPr lang="en-US" dirty="0"/>
              <a:t>Health and well-being</a:t>
            </a:r>
          </a:p>
          <a:p>
            <a:pPr lvl="1"/>
            <a:r>
              <a:rPr lang="en-US" dirty="0"/>
              <a:t>Local </a:t>
            </a:r>
            <a:r>
              <a:rPr lang="en-US" dirty="0" smtClean="0"/>
              <a:t>Spending</a:t>
            </a:r>
          </a:p>
          <a:p>
            <a:pPr lvl="1"/>
            <a:r>
              <a:rPr lang="en-US" dirty="0" smtClean="0"/>
              <a:t>Social Inclusion</a:t>
            </a:r>
          </a:p>
          <a:p>
            <a:pPr lvl="1"/>
            <a:r>
              <a:rPr lang="en-US" dirty="0" smtClean="0"/>
              <a:t>Car use reduction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 groups asked to allocate budget of £1,000 using (fictitious) table of benefits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573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702675" cy="1143000"/>
          </a:xfrm>
        </p:spPr>
        <p:txBody>
          <a:bodyPr/>
          <a:lstStyle/>
          <a:p>
            <a:r>
              <a:rPr lang="en-GB" smtClean="0">
                <a:ea typeface="ＭＳ Ｐゴシック" pitchFamily="34" charset="-128"/>
              </a:rPr>
              <a:t>Rates of Return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4538" y="1124744"/>
            <a:ext cx="8888339" cy="5261962"/>
            <a:chOff x="144538" y="1124744"/>
            <a:chExt cx="8888339" cy="5261962"/>
          </a:xfrm>
        </p:grpSpPr>
        <p:graphicFrame>
          <p:nvGraphicFramePr>
            <p:cNvPr id="33797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15426993"/>
                </p:ext>
              </p:extLst>
            </p:nvPr>
          </p:nvGraphicFramePr>
          <p:xfrm>
            <a:off x="144538" y="3717032"/>
            <a:ext cx="4427462" cy="25976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53" name="Chart" r:id="rId3" imgW="4419600" imgH="2387600" progId="Excel.Chart.8">
                    <p:embed/>
                  </p:oleObj>
                </mc:Choice>
                <mc:Fallback>
                  <p:oleObj name="Chart" r:id="rId3" imgW="4419600" imgH="2387600" progId="Excel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538" y="3717032"/>
                          <a:ext cx="4427462" cy="25976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798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28401683"/>
                </p:ext>
              </p:extLst>
            </p:nvPr>
          </p:nvGraphicFramePr>
          <p:xfrm>
            <a:off x="154271" y="1124744"/>
            <a:ext cx="4427462" cy="25976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54" name="Chart" r:id="rId5" imgW="4419600" imgH="2387600" progId="Excel.Chart.8">
                    <p:embed/>
                  </p:oleObj>
                </mc:Choice>
                <mc:Fallback>
                  <p:oleObj name="Chart" r:id="rId5" imgW="4419600" imgH="2387600" progId="Excel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4271" y="1124744"/>
                          <a:ext cx="4427462" cy="25976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799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21729753"/>
                </p:ext>
              </p:extLst>
            </p:nvPr>
          </p:nvGraphicFramePr>
          <p:xfrm>
            <a:off x="4584249" y="3789040"/>
            <a:ext cx="4427462" cy="25976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55" name="Chart" r:id="rId7" imgW="4419600" imgH="2387600" progId="Excel.Chart.8">
                    <p:embed/>
                  </p:oleObj>
                </mc:Choice>
                <mc:Fallback>
                  <p:oleObj name="Chart" r:id="rId7" imgW="4419600" imgH="2387600" progId="Excel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4249" y="3789040"/>
                          <a:ext cx="4427462" cy="25976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800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86916301"/>
                </p:ext>
              </p:extLst>
            </p:nvPr>
          </p:nvGraphicFramePr>
          <p:xfrm>
            <a:off x="4557602" y="1124744"/>
            <a:ext cx="4475275" cy="26270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56" name="Chart" r:id="rId9" imgW="4470400" imgH="2413000" progId="Excel.Chart.8">
                    <p:embed/>
                  </p:oleObj>
                </mc:Choice>
                <mc:Fallback>
                  <p:oleObj name="Chart" r:id="rId9" imgW="4470400" imgH="2413000" progId="Excel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57602" y="1124744"/>
                          <a:ext cx="4475275" cy="26270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838399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ea typeface="ＭＳ Ｐゴシック" pitchFamily="34" charset="-128"/>
              </a:rPr>
              <a:t>Original Allocation of Priorities</a:t>
            </a:r>
          </a:p>
        </p:txBody>
      </p:sp>
      <p:graphicFrame>
        <p:nvGraphicFramePr>
          <p:cNvPr id="32771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250825" y="1639888"/>
          <a:ext cx="8893175" cy="479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3" name="Chart" r:id="rId3" imgW="4584700" imgH="2603500" progId="Excel.Chart.8">
                  <p:embed/>
                </p:oleObj>
              </mc:Choice>
              <mc:Fallback>
                <p:oleObj name="Chart" r:id="rId3" imgW="4584700" imgH="26035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39888"/>
                        <a:ext cx="8893175" cy="4792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5161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Allocation of £1,000 Budget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3450" b="3450"/>
          <a:stretch>
            <a:fillRect/>
          </a:stretch>
        </p:blipFill>
        <p:spPr>
          <a:xfrm>
            <a:off x="107504" y="1412776"/>
            <a:ext cx="8713788" cy="4525963"/>
          </a:xfrm>
        </p:spPr>
      </p:pic>
    </p:spTree>
    <p:extLst>
      <p:ext uri="{BB962C8B-B14F-4D97-AF65-F5344CB8AC3E}">
        <p14:creationId xmlns:p14="http://schemas.microsoft.com/office/powerpoint/2010/main" val="4109168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274638"/>
            <a:ext cx="8702675" cy="1143000"/>
          </a:xfrm>
        </p:spPr>
        <p:txBody>
          <a:bodyPr/>
          <a:lstStyle/>
          <a:p>
            <a:r>
              <a:rPr lang="en-GB" b="1" smtClean="0">
                <a:ea typeface="ＭＳ Ｐゴシック" pitchFamily="34" charset="-128"/>
              </a:rPr>
              <a:t>Decision-making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6444" y="1412776"/>
            <a:ext cx="8208962" cy="4525962"/>
          </a:xfrm>
        </p:spPr>
        <p:txBody>
          <a:bodyPr/>
          <a:lstStyle/>
          <a:p>
            <a:r>
              <a:rPr lang="en-GB" dirty="0" smtClean="0">
                <a:ea typeface="ＭＳ Ｐゴシック" pitchFamily="34" charset="-128"/>
              </a:rPr>
              <a:t>Stronger voices have more influence</a:t>
            </a:r>
          </a:p>
          <a:p>
            <a:r>
              <a:rPr lang="en-GB" dirty="0" smtClean="0">
                <a:ea typeface="ＭＳ Ｐゴシック" pitchFamily="34" charset="-128"/>
              </a:rPr>
              <a:t>Some just averaged individual budgets</a:t>
            </a:r>
          </a:p>
          <a:p>
            <a:r>
              <a:rPr lang="en-GB" dirty="0" smtClean="0">
                <a:ea typeface="ＭＳ Ｐゴシック" pitchFamily="34" charset="-128"/>
              </a:rPr>
              <a:t>Budget allocation reflects priorities rather than efficiency</a:t>
            </a:r>
          </a:p>
          <a:p>
            <a:r>
              <a:rPr lang="en-GB" dirty="0" smtClean="0">
                <a:ea typeface="ＭＳ Ｐゴシック" pitchFamily="34" charset="-128"/>
              </a:rPr>
              <a:t>Types of beneficiary important as well as abstract ideas</a:t>
            </a:r>
          </a:p>
          <a:p>
            <a:r>
              <a:rPr lang="en-GB" dirty="0" smtClean="0">
                <a:ea typeface="ＭＳ Ｐゴシック" pitchFamily="34" charset="-128"/>
              </a:rPr>
              <a:t>Difficult to isolate benefits</a:t>
            </a:r>
          </a:p>
        </p:txBody>
      </p:sp>
    </p:spTree>
    <p:extLst>
      <p:ext uri="{BB962C8B-B14F-4D97-AF65-F5344CB8AC3E}">
        <p14:creationId xmlns:p14="http://schemas.microsoft.com/office/powerpoint/2010/main" val="3349285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Arising</a:t>
            </a:r>
            <a:endParaRPr lang="en-US" dirty="0"/>
          </a:p>
        </p:txBody>
      </p:sp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>
                <a:ea typeface="ＭＳ Ｐゴシック" pitchFamily="34" charset="-128"/>
              </a:rPr>
              <a:t>Are Decisions to allocate Public Money rational?</a:t>
            </a:r>
          </a:p>
          <a:p>
            <a:r>
              <a:rPr lang="en-GB" b="1" dirty="0" smtClean="0">
                <a:ea typeface="ＭＳ Ｐゴシック" pitchFamily="34" charset="-128"/>
              </a:rPr>
              <a:t>Is evidence useful?</a:t>
            </a:r>
          </a:p>
          <a:p>
            <a:r>
              <a:rPr lang="en-GB" b="1" dirty="0" smtClean="0">
                <a:ea typeface="ＭＳ Ｐゴシック" pitchFamily="34" charset="-128"/>
              </a:rPr>
              <a:t>Should we be comparing the benefit/cost ratios of these buses with other expenditure?</a:t>
            </a:r>
          </a:p>
          <a:p>
            <a:endParaRPr lang="en-GB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8657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ea typeface="ＭＳ Ｐゴシック" pitchFamily="34" charset="-128"/>
              </a:rPr>
              <a:t>Where to now?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1403649" y="1600200"/>
            <a:ext cx="7128791" cy="4525963"/>
          </a:xfrm>
        </p:spPr>
        <p:txBody>
          <a:bodyPr/>
          <a:lstStyle/>
          <a:p>
            <a:r>
              <a:rPr lang="en-GB" dirty="0" smtClean="0">
                <a:ea typeface="ＭＳ Ｐゴシック" pitchFamily="34" charset="-128"/>
              </a:rPr>
              <a:t>Enlarge data collection?</a:t>
            </a:r>
          </a:p>
          <a:p>
            <a:r>
              <a:rPr lang="en-GB" dirty="0" smtClean="0">
                <a:ea typeface="ＭＳ Ｐゴシック" pitchFamily="34" charset="-128"/>
              </a:rPr>
              <a:t>Extrapolate survey findings to whole season?</a:t>
            </a:r>
          </a:p>
          <a:p>
            <a:r>
              <a:rPr lang="en-GB" dirty="0" smtClean="0">
                <a:ea typeface="ＭＳ Ｐゴシック" pitchFamily="34" charset="-128"/>
              </a:rPr>
              <a:t>Look at costs?</a:t>
            </a:r>
          </a:p>
          <a:p>
            <a:r>
              <a:rPr lang="en-GB" dirty="0" smtClean="0">
                <a:ea typeface="ＭＳ Ｐゴシック" pitchFamily="34" charset="-128"/>
              </a:rPr>
              <a:t>More investigation into what works/what doesn‘t</a:t>
            </a:r>
            <a:r>
              <a:rPr lang="en-GB" dirty="0">
                <a:ea typeface="ＭＳ Ｐゴシック" pitchFamily="34" charset="-128"/>
              </a:rPr>
              <a:t> </a:t>
            </a:r>
            <a:r>
              <a:rPr lang="en-GB" altLang="ja-JP" dirty="0" smtClean="0">
                <a:ea typeface="ＭＳ Ｐゴシック" pitchFamily="34" charset="-128"/>
              </a:rPr>
              <a:t>?</a:t>
            </a:r>
          </a:p>
          <a:p>
            <a:r>
              <a:rPr lang="en-GB" dirty="0" smtClean="0">
                <a:ea typeface="ＭＳ Ｐゴシック" pitchFamily="34" charset="-128"/>
              </a:rPr>
              <a:t>Applications to other types of service?</a:t>
            </a:r>
          </a:p>
        </p:txBody>
      </p:sp>
    </p:spTree>
    <p:extLst>
      <p:ext uri="{BB962C8B-B14F-4D97-AF65-F5344CB8AC3E}">
        <p14:creationId xmlns:p14="http://schemas.microsoft.com/office/powerpoint/2010/main" val="1766901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41325" y="1268413"/>
            <a:ext cx="8702675" cy="1143000"/>
          </a:xfrm>
        </p:spPr>
        <p:txBody>
          <a:bodyPr/>
          <a:lstStyle/>
          <a:p>
            <a:r>
              <a:rPr lang="en-GB" sz="4000" b="1" dirty="0" smtClean="0">
                <a:ea typeface="ＭＳ Ｐゴシック" pitchFamily="34" charset="-128"/>
              </a:rPr>
              <a:t>Thank you!</a:t>
            </a:r>
            <a:br>
              <a:rPr lang="en-GB" sz="4000" b="1" dirty="0" smtClean="0">
                <a:ea typeface="ＭＳ Ｐゴシック" pitchFamily="34" charset="-128"/>
              </a:rPr>
            </a:br>
            <a:r>
              <a:rPr lang="en-GB" sz="4000" b="1" dirty="0" smtClean="0">
                <a:ea typeface="ＭＳ Ｐゴシック" pitchFamily="34" charset="-128"/>
              </a:rPr>
              <a:t/>
            </a:r>
            <a:br>
              <a:rPr lang="en-GB" sz="4000" b="1" dirty="0" smtClean="0">
                <a:ea typeface="ＭＳ Ｐゴシック" pitchFamily="34" charset="-128"/>
              </a:rPr>
            </a:br>
            <a:r>
              <a:rPr lang="en-GB" sz="4000" b="1" dirty="0">
                <a:ea typeface="ＭＳ Ｐゴシック" pitchFamily="34" charset="-128"/>
              </a:rPr>
              <a:t/>
            </a:r>
            <a:br>
              <a:rPr lang="en-GB" sz="4000" b="1" dirty="0">
                <a:ea typeface="ＭＳ Ｐゴシック" pitchFamily="34" charset="-128"/>
              </a:rPr>
            </a:br>
            <a:r>
              <a:rPr lang="en-GB" sz="4000" b="1" dirty="0" smtClean="0">
                <a:ea typeface="ＭＳ Ｐゴシック" pitchFamily="34" charset="-128"/>
              </a:rPr>
              <a:t>Any Questions </a:t>
            </a:r>
            <a:br>
              <a:rPr lang="en-GB" sz="4000" b="1" dirty="0" smtClean="0">
                <a:ea typeface="ＭＳ Ｐゴシック" pitchFamily="34" charset="-128"/>
              </a:rPr>
            </a:br>
            <a:r>
              <a:rPr lang="en-GB" sz="4000" b="1" dirty="0" smtClean="0">
                <a:ea typeface="ＭＳ Ｐゴシック" pitchFamily="34" charset="-128"/>
              </a:rPr>
              <a:t>or Suggestions?</a:t>
            </a:r>
          </a:p>
        </p:txBody>
      </p:sp>
      <p:sp>
        <p:nvSpPr>
          <p:cNvPr id="38915" name="Rectangle 5"/>
          <p:cNvSpPr>
            <a:spLocks noChangeArrowheads="1"/>
          </p:cNvSpPr>
          <p:nvPr/>
        </p:nvSpPr>
        <p:spPr bwMode="auto">
          <a:xfrm>
            <a:off x="441325" y="4076700"/>
            <a:ext cx="87026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 b="1" dirty="0" smtClean="0">
                <a:solidFill>
                  <a:srgbClr val="A50021"/>
                </a:solidFill>
                <a:latin typeface="Frutiger 55 Roman" pitchFamily="34" charset="0"/>
                <a:ea typeface="ＭＳ Ｐゴシック" pitchFamily="34" charset="-128"/>
              </a:rPr>
              <a:t>Jo Guiver</a:t>
            </a:r>
            <a:br>
              <a:rPr lang="en-GB" sz="4000" b="1" dirty="0" smtClean="0">
                <a:solidFill>
                  <a:srgbClr val="A50021"/>
                </a:solidFill>
                <a:latin typeface="Frutiger 55 Roman" pitchFamily="34" charset="0"/>
                <a:ea typeface="ＭＳ Ｐゴシック" pitchFamily="34" charset="-128"/>
              </a:rPr>
            </a:br>
            <a:r>
              <a:rPr lang="en-GB" sz="1600" b="1" dirty="0" smtClean="0">
                <a:solidFill>
                  <a:srgbClr val="A50021"/>
                </a:solidFill>
                <a:latin typeface="Frutiger 55 Roman" pitchFamily="34" charset="0"/>
                <a:ea typeface="ＭＳ Ｐゴシック" pitchFamily="34" charset="-128"/>
              </a:rPr>
              <a:t> Institute of Transport and Tourism </a:t>
            </a:r>
            <a:br>
              <a:rPr lang="en-GB" sz="1600" b="1" dirty="0" smtClean="0">
                <a:solidFill>
                  <a:srgbClr val="A50021"/>
                </a:solidFill>
                <a:latin typeface="Frutiger 55 Roman" pitchFamily="34" charset="0"/>
                <a:ea typeface="ＭＳ Ｐゴシック" pitchFamily="34" charset="-128"/>
              </a:rPr>
            </a:br>
            <a:r>
              <a:rPr lang="en-GB" sz="1600" b="1" dirty="0" smtClean="0">
                <a:solidFill>
                  <a:srgbClr val="A50021"/>
                </a:solidFill>
                <a:latin typeface="Frutiger 55 Roman" pitchFamily="34" charset="0"/>
                <a:ea typeface="ＭＳ Ｐゴシック" pitchFamily="34" charset="-128"/>
              </a:rPr>
              <a:t> University of Central Lancashire</a:t>
            </a:r>
            <a:br>
              <a:rPr lang="en-GB" sz="1600" b="1" dirty="0" smtClean="0">
                <a:solidFill>
                  <a:srgbClr val="A50021"/>
                </a:solidFill>
                <a:latin typeface="Frutiger 55 Roman" pitchFamily="34" charset="0"/>
                <a:ea typeface="ＭＳ Ｐゴシック" pitchFamily="34" charset="-128"/>
              </a:rPr>
            </a:br>
            <a:r>
              <a:rPr lang="en-GB" sz="2400" b="1" dirty="0" err="1" smtClean="0">
                <a:solidFill>
                  <a:srgbClr val="A50021"/>
                </a:solidFill>
                <a:latin typeface="Frutiger 55 Roman" pitchFamily="34" charset="0"/>
                <a:ea typeface="ＭＳ Ｐゴシック" pitchFamily="34" charset="-128"/>
              </a:rPr>
              <a:t>jwguiver@uclan.ac.uk</a:t>
            </a:r>
            <a:endParaRPr lang="en-GB" sz="2400" b="1" dirty="0" smtClean="0">
              <a:solidFill>
                <a:srgbClr val="A50021"/>
              </a:solidFill>
              <a:latin typeface="Frutiger 55 Roman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4295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75" y="1412776"/>
            <a:ext cx="91440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47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Why Buses?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Use road network, </a:t>
            </a:r>
          </a:p>
          <a:p>
            <a:pPr lvl="1"/>
            <a:r>
              <a:rPr lang="en-GB" dirty="0" smtClean="0"/>
              <a:t>so potentially same reach as cars</a:t>
            </a:r>
          </a:p>
          <a:p>
            <a:r>
              <a:rPr lang="en-GB" dirty="0" smtClean="0"/>
              <a:t>Greater range of destinations than railway network</a:t>
            </a:r>
            <a:endParaRPr lang="en-GB" dirty="0"/>
          </a:p>
          <a:p>
            <a:r>
              <a:rPr lang="en-GB" dirty="0" smtClean="0"/>
              <a:t>Potential to enhance visitor experience</a:t>
            </a:r>
          </a:p>
          <a:p>
            <a:r>
              <a:rPr lang="en-GB" dirty="0" smtClean="0"/>
              <a:t>More sustainable and less intrusive than individual car use</a:t>
            </a:r>
          </a:p>
          <a:p>
            <a:r>
              <a:rPr lang="en-GB" dirty="0" smtClean="0"/>
              <a:t>However, present a number of problems, </a:t>
            </a:r>
          </a:p>
          <a:p>
            <a:pPr lvl="1"/>
            <a:r>
              <a:rPr lang="en-GB" dirty="0" smtClean="0"/>
              <a:t>not least image and information</a:t>
            </a:r>
            <a:endParaRPr lang="en-GB" dirty="0"/>
          </a:p>
        </p:txBody>
      </p:sp>
      <p:pic>
        <p:nvPicPr>
          <p:cNvPr id="2050" name="Picture 2" descr="C:\Users\uclan user\Documents\busphotos\Dartmoor 04 (a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274638"/>
            <a:ext cx="2166080" cy="167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255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836712"/>
            <a:ext cx="7772400" cy="1362075"/>
          </a:xfrm>
        </p:spPr>
        <p:txBody>
          <a:bodyPr/>
          <a:lstStyle/>
          <a:p>
            <a:r>
              <a:rPr lang="en-GB" dirty="0" smtClean="0"/>
              <a:t>History of the Project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750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766" y="208540"/>
            <a:ext cx="5731510" cy="6504940"/>
          </a:xfrm>
          <a:prstGeom prst="rect">
            <a:avLst/>
          </a:prstGeom>
          <a:noFill/>
          <a:ln>
            <a:noFill/>
          </a:ln>
          <a:effectLst/>
          <a:extLst/>
        </p:spPr>
      </p:pic>
      <p:grpSp>
        <p:nvGrpSpPr>
          <p:cNvPr id="26" name="Group 25"/>
          <p:cNvGrpSpPr/>
          <p:nvPr/>
        </p:nvGrpSpPr>
        <p:grpSpPr>
          <a:xfrm>
            <a:off x="5833218" y="3264049"/>
            <a:ext cx="587499" cy="1287016"/>
            <a:chOff x="5100067" y="3295079"/>
            <a:chExt cx="587499" cy="1287016"/>
          </a:xfrm>
        </p:grpSpPr>
        <p:sp>
          <p:nvSpPr>
            <p:cNvPr id="22" name="5-Point Star 21"/>
            <p:cNvSpPr/>
            <p:nvPr/>
          </p:nvSpPr>
          <p:spPr>
            <a:xfrm>
              <a:off x="5354393" y="3561208"/>
              <a:ext cx="144016" cy="144016"/>
            </a:xfrm>
            <a:prstGeom prst="star5">
              <a:avLst/>
            </a:prstGeom>
            <a:solidFill>
              <a:srgbClr val="3C5B19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3" name="5-Point Star 22"/>
            <p:cNvSpPr/>
            <p:nvPr/>
          </p:nvSpPr>
          <p:spPr>
            <a:xfrm>
              <a:off x="5299521" y="4438079"/>
              <a:ext cx="144016" cy="144016"/>
            </a:xfrm>
            <a:prstGeom prst="star5">
              <a:avLst/>
            </a:prstGeom>
            <a:solidFill>
              <a:srgbClr val="3C5B19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4" name="5-Point Star 23"/>
            <p:cNvSpPr/>
            <p:nvPr/>
          </p:nvSpPr>
          <p:spPr>
            <a:xfrm>
              <a:off x="5543550" y="3593769"/>
              <a:ext cx="144016" cy="144016"/>
            </a:xfrm>
            <a:prstGeom prst="star5">
              <a:avLst/>
            </a:prstGeom>
            <a:solidFill>
              <a:srgbClr val="3C5B19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5" name="5-Point Star 24"/>
            <p:cNvSpPr/>
            <p:nvPr/>
          </p:nvSpPr>
          <p:spPr>
            <a:xfrm>
              <a:off x="5100067" y="3295079"/>
              <a:ext cx="144016" cy="144016"/>
            </a:xfrm>
            <a:prstGeom prst="star5">
              <a:avLst/>
            </a:prstGeom>
            <a:solidFill>
              <a:srgbClr val="3C5B19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509939" y="2726072"/>
            <a:ext cx="2230413" cy="3505046"/>
            <a:chOff x="5509939" y="2726072"/>
            <a:chExt cx="2230413" cy="3505046"/>
          </a:xfrm>
        </p:grpSpPr>
        <p:sp>
          <p:nvSpPr>
            <p:cNvPr id="27" name="5-Point Star 26"/>
            <p:cNvSpPr/>
            <p:nvPr/>
          </p:nvSpPr>
          <p:spPr>
            <a:xfrm>
              <a:off x="6588224" y="5776288"/>
              <a:ext cx="144016" cy="1440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8" name="5-Point Star 27"/>
            <p:cNvSpPr/>
            <p:nvPr/>
          </p:nvSpPr>
          <p:spPr>
            <a:xfrm>
              <a:off x="7596336" y="4479057"/>
              <a:ext cx="144016" cy="1440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9" name="5-Point Star 28"/>
            <p:cNvSpPr/>
            <p:nvPr/>
          </p:nvSpPr>
          <p:spPr>
            <a:xfrm>
              <a:off x="6120040" y="6087102"/>
              <a:ext cx="144016" cy="1440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0" name="5-Point Star 29"/>
            <p:cNvSpPr/>
            <p:nvPr/>
          </p:nvSpPr>
          <p:spPr>
            <a:xfrm>
              <a:off x="5509939" y="5358978"/>
              <a:ext cx="144016" cy="1440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1" name="5-Point Star 30"/>
            <p:cNvSpPr/>
            <p:nvPr/>
          </p:nvSpPr>
          <p:spPr>
            <a:xfrm>
              <a:off x="6410551" y="4263033"/>
              <a:ext cx="144016" cy="1440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2" name="5-Point Star 31"/>
            <p:cNvSpPr/>
            <p:nvPr/>
          </p:nvSpPr>
          <p:spPr>
            <a:xfrm>
              <a:off x="6205264" y="3658766"/>
              <a:ext cx="144016" cy="1440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3" name="5-Point Star 32"/>
            <p:cNvSpPr/>
            <p:nvPr/>
          </p:nvSpPr>
          <p:spPr>
            <a:xfrm>
              <a:off x="6333168" y="2726072"/>
              <a:ext cx="144016" cy="1440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4" name="5-Point Star 33"/>
            <p:cNvSpPr/>
            <p:nvPr/>
          </p:nvSpPr>
          <p:spPr>
            <a:xfrm>
              <a:off x="6087544" y="2971429"/>
              <a:ext cx="144016" cy="1440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891955" y="2526432"/>
            <a:ext cx="2286000" cy="3857625"/>
            <a:chOff x="4891955" y="2526432"/>
            <a:chExt cx="2286000" cy="3857625"/>
          </a:xfrm>
        </p:grpSpPr>
        <p:sp>
          <p:nvSpPr>
            <p:cNvPr id="5" name="5-Point Star 4"/>
            <p:cNvSpPr/>
            <p:nvPr/>
          </p:nvSpPr>
          <p:spPr>
            <a:xfrm>
              <a:off x="5683397" y="3150559"/>
              <a:ext cx="200025" cy="180975"/>
            </a:xfrm>
            <a:prstGeom prst="star5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200"/>
              <a:endParaRPr lang="en-GB">
                <a:solidFill>
                  <a:prstClr val="black"/>
                </a:solidFill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4891955" y="2526432"/>
              <a:ext cx="2286000" cy="3857625"/>
              <a:chOff x="4891955" y="2526432"/>
              <a:chExt cx="2286000" cy="3857625"/>
            </a:xfrm>
          </p:grpSpPr>
          <p:sp>
            <p:nvSpPr>
              <p:cNvPr id="6" name="5-Point Star 5"/>
              <p:cNvSpPr/>
              <p:nvPr/>
            </p:nvSpPr>
            <p:spPr>
              <a:xfrm>
                <a:off x="6349280" y="6012582"/>
                <a:ext cx="200025" cy="180975"/>
              </a:xfrm>
              <a:prstGeom prst="star5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200"/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7" name="5-Point Star 6"/>
              <p:cNvSpPr/>
              <p:nvPr/>
            </p:nvSpPr>
            <p:spPr>
              <a:xfrm>
                <a:off x="6520730" y="4336182"/>
                <a:ext cx="200025" cy="180975"/>
              </a:xfrm>
              <a:prstGeom prst="star5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200"/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5-Point Star 7"/>
              <p:cNvSpPr/>
              <p:nvPr/>
            </p:nvSpPr>
            <p:spPr>
              <a:xfrm>
                <a:off x="6349280" y="4155207"/>
                <a:ext cx="200025" cy="180975"/>
              </a:xfrm>
              <a:prstGeom prst="star5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200"/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5-Point Star 8"/>
              <p:cNvSpPr/>
              <p:nvPr/>
            </p:nvSpPr>
            <p:spPr>
              <a:xfrm>
                <a:off x="5453930" y="4259982"/>
                <a:ext cx="200025" cy="180975"/>
              </a:xfrm>
              <a:prstGeom prst="star5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200"/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5-Point Star 9"/>
              <p:cNvSpPr/>
              <p:nvPr/>
            </p:nvSpPr>
            <p:spPr>
              <a:xfrm>
                <a:off x="4891955" y="5117232"/>
                <a:ext cx="200025" cy="180975"/>
              </a:xfrm>
              <a:prstGeom prst="star5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200"/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5-Point Star 10"/>
              <p:cNvSpPr/>
              <p:nvPr/>
            </p:nvSpPr>
            <p:spPr>
              <a:xfrm>
                <a:off x="5568230" y="2526432"/>
                <a:ext cx="200025" cy="180975"/>
              </a:xfrm>
              <a:prstGeom prst="star5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200"/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5-Point Star 11"/>
              <p:cNvSpPr/>
              <p:nvPr/>
            </p:nvSpPr>
            <p:spPr>
              <a:xfrm>
                <a:off x="5253905" y="4336182"/>
                <a:ext cx="200025" cy="180975"/>
              </a:xfrm>
              <a:prstGeom prst="star5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200"/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5-Point Star 12"/>
              <p:cNvSpPr/>
              <p:nvPr/>
            </p:nvSpPr>
            <p:spPr>
              <a:xfrm>
                <a:off x="5920655" y="4259982"/>
                <a:ext cx="200025" cy="180975"/>
              </a:xfrm>
              <a:prstGeom prst="star5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200"/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5-Point Star 13"/>
              <p:cNvSpPr/>
              <p:nvPr/>
            </p:nvSpPr>
            <p:spPr>
              <a:xfrm>
                <a:off x="4891955" y="6203082"/>
                <a:ext cx="200025" cy="180975"/>
              </a:xfrm>
              <a:prstGeom prst="star5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200"/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5-Point Star 14"/>
              <p:cNvSpPr/>
              <p:nvPr/>
            </p:nvSpPr>
            <p:spPr>
              <a:xfrm>
                <a:off x="5920655" y="4841007"/>
                <a:ext cx="200025" cy="180975"/>
              </a:xfrm>
              <a:prstGeom prst="star5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200"/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5-Point Star 15"/>
              <p:cNvSpPr/>
              <p:nvPr/>
            </p:nvSpPr>
            <p:spPr>
              <a:xfrm>
                <a:off x="6977930" y="5917332"/>
                <a:ext cx="200025" cy="180975"/>
              </a:xfrm>
              <a:prstGeom prst="star5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200"/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5-Point Star 16"/>
              <p:cNvSpPr/>
              <p:nvPr/>
            </p:nvSpPr>
            <p:spPr>
              <a:xfrm>
                <a:off x="5368205" y="5412507"/>
                <a:ext cx="200025" cy="180975"/>
              </a:xfrm>
              <a:prstGeom prst="star5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200"/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5-Point Star 17"/>
              <p:cNvSpPr/>
              <p:nvPr/>
            </p:nvSpPr>
            <p:spPr>
              <a:xfrm>
                <a:off x="6320705" y="4336182"/>
                <a:ext cx="200025" cy="180975"/>
              </a:xfrm>
              <a:prstGeom prst="star5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200"/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5-Point Star 18"/>
              <p:cNvSpPr/>
              <p:nvPr/>
            </p:nvSpPr>
            <p:spPr>
              <a:xfrm>
                <a:off x="5673005" y="5231532"/>
                <a:ext cx="200025" cy="180975"/>
              </a:xfrm>
              <a:prstGeom prst="star5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200"/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5-Point Star 19"/>
              <p:cNvSpPr/>
              <p:nvPr/>
            </p:nvSpPr>
            <p:spPr>
              <a:xfrm>
                <a:off x="6044480" y="3726582"/>
                <a:ext cx="200025" cy="180975"/>
              </a:xfrm>
              <a:prstGeom prst="star5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200"/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5-Point Star 20"/>
              <p:cNvSpPr/>
              <p:nvPr/>
            </p:nvSpPr>
            <p:spPr>
              <a:xfrm>
                <a:off x="6320705" y="3621807"/>
                <a:ext cx="200025" cy="180975"/>
              </a:xfrm>
              <a:prstGeom prst="star5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200"/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5-Point Star 34"/>
              <p:cNvSpPr/>
              <p:nvPr/>
            </p:nvSpPr>
            <p:spPr>
              <a:xfrm>
                <a:off x="6000476" y="2900214"/>
                <a:ext cx="200025" cy="180975"/>
              </a:xfrm>
              <a:prstGeom prst="star5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200"/>
                <a:endParaRPr lang="en-GB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43" name="5-Point Star 42"/>
          <p:cNvSpPr/>
          <p:nvPr/>
        </p:nvSpPr>
        <p:spPr>
          <a:xfrm>
            <a:off x="7061928" y="1915120"/>
            <a:ext cx="200025" cy="180975"/>
          </a:xfrm>
          <a:prstGeom prst="star5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47" name="5-Point Star 46"/>
          <p:cNvSpPr/>
          <p:nvPr/>
        </p:nvSpPr>
        <p:spPr>
          <a:xfrm>
            <a:off x="5875485" y="3602186"/>
            <a:ext cx="337989" cy="331749"/>
          </a:xfrm>
          <a:prstGeom prst="star5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44" name="5-Point Star 43"/>
          <p:cNvSpPr/>
          <p:nvPr/>
        </p:nvSpPr>
        <p:spPr>
          <a:xfrm>
            <a:off x="7066304" y="1591841"/>
            <a:ext cx="200025" cy="180975"/>
          </a:xfrm>
          <a:prstGeom prst="star5">
            <a:avLst/>
          </a:prstGeom>
          <a:solidFill>
            <a:srgbClr val="0000FF"/>
          </a:solidFill>
          <a:ln w="25400" cap="flat" cmpd="sng" algn="ctr">
            <a:solidFill>
              <a:srgbClr val="3366FF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45" name="5-Point Star 44"/>
          <p:cNvSpPr/>
          <p:nvPr/>
        </p:nvSpPr>
        <p:spPr>
          <a:xfrm>
            <a:off x="7117937" y="2231577"/>
            <a:ext cx="144016" cy="144016"/>
          </a:xfrm>
          <a:prstGeom prst="star5">
            <a:avLst/>
          </a:prstGeom>
          <a:solidFill>
            <a:srgbClr val="3C5B1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46" name="5-Point Star 45"/>
          <p:cNvSpPr/>
          <p:nvPr/>
        </p:nvSpPr>
        <p:spPr>
          <a:xfrm>
            <a:off x="7117937" y="2526432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380312" y="1545788"/>
            <a:ext cx="10081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1200" dirty="0">
                <a:solidFill>
                  <a:prstClr val="black"/>
                </a:solidFill>
              </a:rPr>
              <a:t>2004</a:t>
            </a:r>
          </a:p>
          <a:p>
            <a:pPr defTabSz="457200"/>
            <a:endParaRPr lang="en-GB" sz="800" dirty="0">
              <a:solidFill>
                <a:prstClr val="black"/>
              </a:solidFill>
            </a:endParaRPr>
          </a:p>
          <a:p>
            <a:pPr defTabSz="457200"/>
            <a:r>
              <a:rPr lang="en-GB" sz="1200" dirty="0">
                <a:solidFill>
                  <a:prstClr val="black"/>
                </a:solidFill>
              </a:rPr>
              <a:t>2005-2006</a:t>
            </a:r>
          </a:p>
          <a:p>
            <a:pPr defTabSz="457200"/>
            <a:endParaRPr lang="en-GB" sz="800" dirty="0">
              <a:solidFill>
                <a:prstClr val="black"/>
              </a:solidFill>
            </a:endParaRPr>
          </a:p>
          <a:p>
            <a:pPr defTabSz="457200"/>
            <a:r>
              <a:rPr lang="en-GB" sz="1200" dirty="0">
                <a:solidFill>
                  <a:prstClr val="black"/>
                </a:solidFill>
              </a:rPr>
              <a:t>2007-2009</a:t>
            </a:r>
          </a:p>
          <a:p>
            <a:pPr defTabSz="457200"/>
            <a:endParaRPr lang="en-GB" sz="800" dirty="0">
              <a:solidFill>
                <a:prstClr val="black"/>
              </a:solidFill>
            </a:endParaRPr>
          </a:p>
          <a:p>
            <a:pPr defTabSz="457200"/>
            <a:r>
              <a:rPr lang="en-GB" sz="1200" dirty="0">
                <a:solidFill>
                  <a:prstClr val="black"/>
                </a:solidFill>
              </a:rPr>
              <a:t>2010-2011</a:t>
            </a:r>
          </a:p>
          <a:p>
            <a:pPr defTabSz="457200"/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9" name="5-Point Star 48"/>
          <p:cNvSpPr/>
          <p:nvPr/>
        </p:nvSpPr>
        <p:spPr>
          <a:xfrm>
            <a:off x="6087544" y="2775254"/>
            <a:ext cx="200025" cy="180975"/>
          </a:xfrm>
          <a:prstGeom prst="star5">
            <a:avLst/>
          </a:prstGeom>
          <a:solidFill>
            <a:srgbClr val="0000FF"/>
          </a:solidFill>
          <a:ln w="25400" cap="flat" cmpd="sng" algn="ctr">
            <a:solidFill>
              <a:srgbClr val="3366FF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52" name="5-Point Star 51"/>
          <p:cNvSpPr/>
          <p:nvPr/>
        </p:nvSpPr>
        <p:spPr>
          <a:xfrm>
            <a:off x="6948264" y="5949280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180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88640"/>
            <a:ext cx="4032448" cy="26217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332656"/>
            <a:ext cx="3707904" cy="25102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996952"/>
            <a:ext cx="3816424" cy="27072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20" y="1340768"/>
            <a:ext cx="3289300" cy="2463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0106" y="2924944"/>
            <a:ext cx="4080578" cy="24483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0088" y="188640"/>
            <a:ext cx="3098800" cy="208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7260" y="3789040"/>
            <a:ext cx="4104456" cy="3270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350333"/>
            <a:ext cx="38100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6948" y="4483100"/>
            <a:ext cx="3175000" cy="2374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2571" y="4699000"/>
            <a:ext cx="3225800" cy="215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45617" y="1556792"/>
            <a:ext cx="3398383" cy="234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27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uiverworkingto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Frutiger 55 Roman"/>
        <a:ea typeface=""/>
        <a:cs typeface="Arial"/>
      </a:majorFont>
      <a:minorFont>
        <a:latin typeface="Frutiger 45 Light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guiverworkingto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Frutiger 55 Roman"/>
        <a:ea typeface=""/>
        <a:cs typeface="Arial"/>
      </a:majorFont>
      <a:minorFont>
        <a:latin typeface="Frutiger 45 Light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guiverworkingto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Frutiger 55 Roman"/>
        <a:ea typeface=""/>
        <a:cs typeface="Arial"/>
      </a:majorFont>
      <a:minorFont>
        <a:latin typeface="Frutiger 45 Light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Words>678</Words>
  <Application>Microsoft Macintosh PowerPoint</Application>
  <PresentationFormat>On-screen Show (4:3)</PresentationFormat>
  <Paragraphs>141</Paragraphs>
  <Slides>47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guiverworkington</vt:lpstr>
      <vt:lpstr>Office Theme</vt:lpstr>
      <vt:lpstr>1_guiverworkington</vt:lpstr>
      <vt:lpstr>2_guiverworkington</vt:lpstr>
      <vt:lpstr>Acrobat Document</vt:lpstr>
      <vt:lpstr>Chart</vt:lpstr>
      <vt:lpstr>ASSESSING THE VALUE OF BUS SERVICES FOR LEISURE</vt:lpstr>
      <vt:lpstr>Leisure Travel</vt:lpstr>
      <vt:lpstr>Discretionary Travel</vt:lpstr>
      <vt:lpstr>Buses are Boring! </vt:lpstr>
      <vt:lpstr>PowerPoint Presentation</vt:lpstr>
      <vt:lpstr>Why Buses?</vt:lpstr>
      <vt:lpstr>History of the Project</vt:lpstr>
      <vt:lpstr>PowerPoint Presentation</vt:lpstr>
      <vt:lpstr>PowerPoint Presentation</vt:lpstr>
      <vt:lpstr>Rationale</vt:lpstr>
      <vt:lpstr>How it worked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Findings: Passengers</vt:lpstr>
      <vt:lpstr>Findings: Passengers</vt:lpstr>
      <vt:lpstr>How knew about bus</vt:lpstr>
      <vt:lpstr>Reason for Visit</vt:lpstr>
      <vt:lpstr>Reason for Visit</vt:lpstr>
      <vt:lpstr>Visiting Area and Using Bus</vt:lpstr>
      <vt:lpstr>Alternatives if Bus not running</vt:lpstr>
      <vt:lpstr>Alternatives</vt:lpstr>
      <vt:lpstr>Spending</vt:lpstr>
      <vt:lpstr>Spending</vt:lpstr>
      <vt:lpstr>Spending</vt:lpstr>
      <vt:lpstr>Visitors and Income lost without bus</vt:lpstr>
      <vt:lpstr>PowerPoint Presentation</vt:lpstr>
      <vt:lpstr>PowerPoint Presentation</vt:lpstr>
      <vt:lpstr>Accommodation</vt:lpstr>
      <vt:lpstr>health  and Well-being and Satisfaction </vt:lpstr>
      <vt:lpstr>PowerPoint Presentation</vt:lpstr>
      <vt:lpstr>PowerPoint Presentation</vt:lpstr>
      <vt:lpstr>Satisfaction with Service</vt:lpstr>
      <vt:lpstr>Satisfaction</vt:lpstr>
      <vt:lpstr>In Summary</vt:lpstr>
      <vt:lpstr>How to Evaluate the Benefits?</vt:lpstr>
      <vt:lpstr>Game at Seminar</vt:lpstr>
      <vt:lpstr>Sequence</vt:lpstr>
      <vt:lpstr>Rates of Return</vt:lpstr>
      <vt:lpstr>Original Allocation of Priorities</vt:lpstr>
      <vt:lpstr>Allocation of £1,000 Budget</vt:lpstr>
      <vt:lpstr>Decision-making</vt:lpstr>
      <vt:lpstr>Questions Arising</vt:lpstr>
      <vt:lpstr>Where to now?</vt:lpstr>
      <vt:lpstr>Thank you!   Any Questions  or Suggestions?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 W Guiver</dc:creator>
  <cp:lastModifiedBy>Jo Guiver</cp:lastModifiedBy>
  <cp:revision>47</cp:revision>
  <dcterms:created xsi:type="dcterms:W3CDTF">2013-04-11T14:55:45Z</dcterms:created>
  <dcterms:modified xsi:type="dcterms:W3CDTF">2013-04-23T07:22:08Z</dcterms:modified>
</cp:coreProperties>
</file>